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3436600" cy="7562850"/>
  <p:notesSz cx="134366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8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8221" y="2344483"/>
            <a:ext cx="1142650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442" y="4235196"/>
            <a:ext cx="941006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48871" y="518160"/>
            <a:ext cx="1121664" cy="131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743200" y="2218943"/>
            <a:ext cx="7952231" cy="4059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147" y="1739455"/>
            <a:ext cx="584768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3119" y="1739455"/>
            <a:ext cx="584768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871959" y="4291583"/>
            <a:ext cx="1567180" cy="3267710"/>
          </a:xfrm>
          <a:custGeom>
            <a:avLst/>
            <a:gdLst/>
            <a:ahLst/>
            <a:cxnLst/>
            <a:rect l="l" t="t" r="r" b="b"/>
            <a:pathLst>
              <a:path w="1567180" h="3267709">
                <a:moveTo>
                  <a:pt x="1566671" y="0"/>
                </a:moveTo>
                <a:lnTo>
                  <a:pt x="0" y="0"/>
                </a:lnTo>
                <a:lnTo>
                  <a:pt x="0" y="3267455"/>
                </a:lnTo>
                <a:lnTo>
                  <a:pt x="1566671" y="3267455"/>
                </a:lnTo>
                <a:lnTo>
                  <a:pt x="1566671" y="0"/>
                </a:lnTo>
                <a:close/>
              </a:path>
            </a:pathLst>
          </a:custGeom>
          <a:solidFill>
            <a:srgbClr val="F722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302240" y="4291584"/>
            <a:ext cx="1426845" cy="3267710"/>
          </a:xfrm>
          <a:custGeom>
            <a:avLst/>
            <a:gdLst/>
            <a:ahLst/>
            <a:cxnLst/>
            <a:rect l="l" t="t" r="r" b="b"/>
            <a:pathLst>
              <a:path w="1426845" h="3267709">
                <a:moveTo>
                  <a:pt x="0" y="0"/>
                </a:moveTo>
                <a:lnTo>
                  <a:pt x="0" y="3267455"/>
                </a:lnTo>
                <a:lnTo>
                  <a:pt x="1426463" y="1633727"/>
                </a:lnTo>
                <a:lnTo>
                  <a:pt x="0" y="0"/>
                </a:lnTo>
                <a:close/>
              </a:path>
            </a:pathLst>
          </a:custGeom>
          <a:solidFill>
            <a:srgbClr val="F722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871959" y="4291584"/>
            <a:ext cx="1426845" cy="3267710"/>
          </a:xfrm>
          <a:custGeom>
            <a:avLst/>
            <a:gdLst/>
            <a:ahLst/>
            <a:cxnLst/>
            <a:rect l="l" t="t" r="r" b="b"/>
            <a:pathLst>
              <a:path w="1426844" h="3267709">
                <a:moveTo>
                  <a:pt x="0" y="0"/>
                </a:moveTo>
                <a:lnTo>
                  <a:pt x="0" y="3267455"/>
                </a:lnTo>
                <a:lnTo>
                  <a:pt x="1426463" y="1633727"/>
                </a:lnTo>
                <a:lnTo>
                  <a:pt x="0" y="0"/>
                </a:lnTo>
                <a:close/>
              </a:path>
            </a:pathLst>
          </a:custGeom>
          <a:solidFill>
            <a:srgbClr val="7C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291583"/>
            <a:ext cx="10302240" cy="3267710"/>
          </a:xfrm>
          <a:custGeom>
            <a:avLst/>
            <a:gdLst/>
            <a:ahLst/>
            <a:cxnLst/>
            <a:rect l="l" t="t" r="r" b="b"/>
            <a:pathLst>
              <a:path w="10302240" h="3267709">
                <a:moveTo>
                  <a:pt x="10302240" y="0"/>
                </a:moveTo>
                <a:lnTo>
                  <a:pt x="0" y="0"/>
                </a:lnTo>
                <a:lnTo>
                  <a:pt x="0" y="3267455"/>
                </a:lnTo>
                <a:lnTo>
                  <a:pt x="10302240" y="3267455"/>
                </a:lnTo>
                <a:lnTo>
                  <a:pt x="10302240" y="0"/>
                </a:lnTo>
                <a:close/>
              </a:path>
            </a:pathLst>
          </a:custGeom>
          <a:solidFill>
            <a:srgbClr val="F722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43712" y="6489192"/>
            <a:ext cx="2136648" cy="289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AE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504" y="1307719"/>
            <a:ext cx="4215130" cy="453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504" y="1657994"/>
            <a:ext cx="6485255" cy="5071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0603" y="7033450"/>
            <a:ext cx="430174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2147" y="7033450"/>
            <a:ext cx="309187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78924" y="7033450"/>
            <a:ext cx="309187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9676" y="1272362"/>
            <a:ext cx="903351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017520" algn="l"/>
              </a:tabLst>
            </a:pPr>
            <a:r>
              <a:rPr spc="155" dirty="0"/>
              <a:t>СОБЫТИЙНАЯ	</a:t>
            </a:r>
            <a:r>
              <a:rPr spc="140" dirty="0"/>
              <a:t>ПРОГРАММА</a:t>
            </a:r>
          </a:p>
          <a:p>
            <a:pPr marL="12700">
              <a:lnSpc>
                <a:spcPct val="100000"/>
              </a:lnSpc>
              <a:tabLst>
                <a:tab pos="3449954" algn="l"/>
                <a:tab pos="6420485" algn="l"/>
              </a:tabLst>
            </a:pPr>
            <a:r>
              <a:rPr spc="155" dirty="0"/>
              <a:t>«ВОЗРОЖДЕНИЕ	</a:t>
            </a:r>
            <a:r>
              <a:rPr spc="160" dirty="0"/>
              <a:t>ЗАПОВЕДНЫХ	</a:t>
            </a:r>
            <a:r>
              <a:rPr spc="135" dirty="0"/>
              <a:t>КВАРТАЛОВ»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6193" y="2271141"/>
            <a:ext cx="6461125" cy="426873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457200" algn="just">
              <a:lnSpc>
                <a:spcPct val="90000"/>
              </a:lnSpc>
              <a:spcBef>
                <a:spcPts val="315"/>
              </a:spcBef>
            </a:pPr>
            <a:r>
              <a:rPr sz="1800" spc="-20" dirty="0">
                <a:latin typeface="Arial"/>
                <a:cs typeface="Arial"/>
              </a:rPr>
              <a:t>Благодаря </a:t>
            </a:r>
            <a:r>
              <a:rPr sz="1800" spc="-5" dirty="0">
                <a:latin typeface="Arial"/>
                <a:cs typeface="Arial"/>
              </a:rPr>
              <a:t>географическому </a:t>
            </a:r>
            <a:r>
              <a:rPr sz="1800" spc="-10" dirty="0">
                <a:latin typeface="Arial"/>
                <a:cs typeface="Arial"/>
              </a:rPr>
              <a:t>положению </a:t>
            </a:r>
            <a:r>
              <a:rPr sz="1800" spc="-15" dirty="0">
                <a:latin typeface="Arial"/>
                <a:cs typeface="Arial"/>
              </a:rPr>
              <a:t>Нижнего  Новгорода </a:t>
            </a:r>
            <a:r>
              <a:rPr sz="1800" dirty="0">
                <a:latin typeface="Arial"/>
                <a:cs typeface="Arial"/>
              </a:rPr>
              <a:t>и мирному </a:t>
            </a:r>
            <a:r>
              <a:rPr sz="1800" spc="-5" dirty="0">
                <a:latin typeface="Arial"/>
                <a:cs typeface="Arial"/>
              </a:rPr>
              <a:t>многовековому </a:t>
            </a:r>
            <a:r>
              <a:rPr sz="1800" spc="-10" dirty="0">
                <a:latin typeface="Arial"/>
                <a:cs typeface="Arial"/>
              </a:rPr>
              <a:t>взаимодействию </a:t>
            </a:r>
            <a:r>
              <a:rPr sz="1800" dirty="0">
                <a:latin typeface="Arial"/>
                <a:cs typeface="Arial"/>
              </a:rPr>
              <a:t>и  </a:t>
            </a:r>
            <a:r>
              <a:rPr sz="1800" spc="-5" dirty="0">
                <a:latin typeface="Arial"/>
                <a:cs typeface="Arial"/>
              </a:rPr>
              <a:t>взаимопроникновению </a:t>
            </a:r>
            <a:r>
              <a:rPr sz="1800" spc="-30" dirty="0">
                <a:latin typeface="Arial"/>
                <a:cs typeface="Arial"/>
              </a:rPr>
              <a:t>культур </a:t>
            </a:r>
            <a:r>
              <a:rPr sz="1800" spc="-10" dirty="0">
                <a:latin typeface="Arial"/>
                <a:cs typeface="Arial"/>
              </a:rPr>
              <a:t>многонационального  </a:t>
            </a:r>
            <a:r>
              <a:rPr sz="1800" spc="-5" dirty="0">
                <a:latin typeface="Arial"/>
                <a:cs typeface="Arial"/>
              </a:rPr>
              <a:t>коренного </a:t>
            </a:r>
            <a:r>
              <a:rPr sz="1800" spc="-10" dirty="0">
                <a:latin typeface="Arial"/>
                <a:cs typeface="Arial"/>
              </a:rPr>
              <a:t>населения, </a:t>
            </a:r>
            <a:r>
              <a:rPr sz="1800" spc="-5" dirty="0">
                <a:latin typeface="Arial"/>
                <a:cs typeface="Arial"/>
              </a:rPr>
              <a:t>нижегородская </a:t>
            </a:r>
            <a:r>
              <a:rPr sz="1800" spc="-10" dirty="0">
                <a:latin typeface="Arial"/>
                <a:cs typeface="Arial"/>
              </a:rPr>
              <a:t>домовая </a:t>
            </a:r>
            <a:r>
              <a:rPr sz="1800" spc="-25" dirty="0">
                <a:latin typeface="Arial"/>
                <a:cs typeface="Arial"/>
              </a:rPr>
              <a:t>резьба  </a:t>
            </a:r>
            <a:r>
              <a:rPr sz="1800" spc="-20" dirty="0">
                <a:latin typeface="Arial"/>
                <a:cs typeface="Arial"/>
              </a:rPr>
              <a:t>является </a:t>
            </a:r>
            <a:r>
              <a:rPr sz="1800" spc="-5" dirty="0">
                <a:latin typeface="Arial"/>
                <a:cs typeface="Arial"/>
              </a:rPr>
              <a:t>уникальным </a:t>
            </a:r>
            <a:r>
              <a:rPr sz="1800" spc="-10" dirty="0">
                <a:latin typeface="Arial"/>
                <a:cs typeface="Arial"/>
              </a:rPr>
              <a:t>отражением </a:t>
            </a:r>
            <a:r>
              <a:rPr sz="1800" spc="-5" dirty="0">
                <a:latin typeface="Arial"/>
                <a:cs typeface="Arial"/>
              </a:rPr>
              <a:t>самобытной российской  </a:t>
            </a:r>
            <a:r>
              <a:rPr sz="1800" spc="-25" dirty="0">
                <a:latin typeface="Arial"/>
                <a:cs typeface="Arial"/>
              </a:rPr>
              <a:t>культуры.</a:t>
            </a:r>
            <a:endParaRPr sz="1800" dirty="0">
              <a:latin typeface="Arial"/>
              <a:cs typeface="Arial"/>
            </a:endParaRPr>
          </a:p>
          <a:p>
            <a:pPr marL="12700" marR="5715" indent="457200" algn="just">
              <a:lnSpc>
                <a:spcPct val="90000"/>
              </a:lnSpc>
            </a:pPr>
            <a:r>
              <a:rPr lang="ru-RU" sz="1800" dirty="0" smtClean="0">
                <a:latin typeface="Arial"/>
                <a:cs typeface="Arial"/>
              </a:rPr>
              <a:t>Для реализации идеи необходимо </a:t>
            </a:r>
            <a:r>
              <a:rPr sz="1800" spc="-10" dirty="0" err="1" smtClean="0">
                <a:latin typeface="Arial"/>
                <a:cs typeface="Arial"/>
              </a:rPr>
              <a:t>создание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открытой  столярной </a:t>
            </a:r>
            <a:r>
              <a:rPr sz="1800" spc="-5" dirty="0">
                <a:latin typeface="Arial"/>
                <a:cs typeface="Arial"/>
              </a:rPr>
              <a:t>мастерской,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которой </a:t>
            </a:r>
            <a:r>
              <a:rPr sz="1800" spc="-5" dirty="0">
                <a:latin typeface="Arial"/>
                <a:cs typeface="Arial"/>
              </a:rPr>
              <a:t>все </a:t>
            </a:r>
            <a:r>
              <a:rPr sz="1800" spc="-15" dirty="0">
                <a:latin typeface="Arial"/>
                <a:cs typeface="Arial"/>
              </a:rPr>
              <a:t>желающие </a:t>
            </a:r>
            <a:r>
              <a:rPr sz="1800" spc="-25" dirty="0">
                <a:latin typeface="Arial"/>
                <a:cs typeface="Arial"/>
              </a:rPr>
              <a:t>под  </a:t>
            </a:r>
            <a:r>
              <a:rPr sz="1800" spc="-10" dirty="0">
                <a:latin typeface="Arial"/>
                <a:cs typeface="Arial"/>
              </a:rPr>
              <a:t>руководством </a:t>
            </a:r>
            <a:r>
              <a:rPr sz="1800" spc="-5" dirty="0">
                <a:latin typeface="Arial"/>
                <a:cs typeface="Arial"/>
              </a:rPr>
              <a:t>специалистов смогут </a:t>
            </a:r>
            <a:r>
              <a:rPr sz="1800" spc="-10" dirty="0">
                <a:latin typeface="Arial"/>
                <a:cs typeface="Arial"/>
              </a:rPr>
              <a:t>заниматься  восстановлением деревянного </a:t>
            </a:r>
            <a:r>
              <a:rPr sz="1800" dirty="0">
                <a:latin typeface="Arial"/>
                <a:cs typeface="Arial"/>
              </a:rPr>
              <a:t>декора и наличников с  домов – </a:t>
            </a:r>
            <a:r>
              <a:rPr sz="1800" spc="-15" dirty="0">
                <a:latin typeface="Arial"/>
                <a:cs typeface="Arial"/>
              </a:rPr>
              <a:t>объектов </a:t>
            </a:r>
            <a:r>
              <a:rPr sz="1800" spc="-5" dirty="0">
                <a:latin typeface="Arial"/>
                <a:cs typeface="Arial"/>
              </a:rPr>
              <a:t>ОКН, расположенных </a:t>
            </a:r>
            <a:r>
              <a:rPr sz="1800" dirty="0">
                <a:latin typeface="Arial"/>
                <a:cs typeface="Arial"/>
              </a:rPr>
              <a:t>по адресу </a:t>
            </a:r>
            <a:r>
              <a:rPr sz="1800" spc="-20" dirty="0">
                <a:latin typeface="Arial"/>
                <a:cs typeface="Arial"/>
              </a:rPr>
              <a:t>ул.  </a:t>
            </a:r>
            <a:r>
              <a:rPr sz="1800" spc="-5" dirty="0">
                <a:latin typeface="Arial"/>
                <a:cs typeface="Arial"/>
              </a:rPr>
              <a:t>Короленко, </a:t>
            </a:r>
            <a:r>
              <a:rPr sz="1800" spc="-10" dirty="0">
                <a:latin typeface="Arial"/>
                <a:cs typeface="Arial"/>
              </a:rPr>
              <a:t>15, 17. </a:t>
            </a:r>
            <a:r>
              <a:rPr sz="1800" spc="-5" dirty="0">
                <a:latin typeface="Arial"/>
                <a:cs typeface="Arial"/>
              </a:rPr>
              <a:t>Практические </a:t>
            </a:r>
            <a:r>
              <a:rPr sz="1800" spc="-15" dirty="0">
                <a:latin typeface="Arial"/>
                <a:cs typeface="Arial"/>
              </a:rPr>
              <a:t>работы </a:t>
            </a:r>
            <a:r>
              <a:rPr sz="1800" spc="-30" dirty="0">
                <a:latin typeface="Arial"/>
                <a:cs typeface="Arial"/>
              </a:rPr>
              <a:t>будут  </a:t>
            </a:r>
            <a:r>
              <a:rPr sz="1800" spc="-15" dirty="0">
                <a:latin typeface="Arial"/>
                <a:cs typeface="Arial"/>
              </a:rPr>
              <a:t>предваряются </a:t>
            </a:r>
            <a:r>
              <a:rPr sz="1800" dirty="0">
                <a:latin typeface="Arial"/>
                <a:cs typeface="Arial"/>
              </a:rPr>
              <a:t>лекциями и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мастер-классами.</a:t>
            </a:r>
          </a:p>
          <a:p>
            <a:pPr marL="12700" marR="6350" indent="457200">
              <a:lnSpc>
                <a:spcPts val="1939"/>
              </a:lnSpc>
              <a:spcBef>
                <a:spcPts val="35"/>
              </a:spcBef>
              <a:tabLst>
                <a:tab pos="2268220" algn="l"/>
                <a:tab pos="3683000" algn="l"/>
                <a:tab pos="4621530" algn="l"/>
                <a:tab pos="6195060" algn="l"/>
              </a:tabLst>
            </a:pPr>
            <a:r>
              <a:rPr sz="1800" dirty="0">
                <a:latin typeface="Arial"/>
                <a:cs typeface="Arial"/>
              </a:rPr>
              <a:t>П</a:t>
            </a:r>
            <a:r>
              <a:rPr sz="1800" spc="5" dirty="0">
                <a:latin typeface="Arial"/>
                <a:cs typeface="Arial"/>
              </a:rPr>
              <a:t>ара</a:t>
            </a:r>
            <a:r>
              <a:rPr sz="1800" dirty="0">
                <a:latin typeface="Arial"/>
                <a:cs typeface="Arial"/>
              </a:rPr>
              <a:t>лл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ль</a:t>
            </a:r>
            <a:r>
              <a:rPr sz="1800" spc="-15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о	</a:t>
            </a:r>
            <a:r>
              <a:rPr sz="1800" spc="-1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ч</a:t>
            </a:r>
            <a:r>
              <a:rPr sz="1800" spc="-20" dirty="0">
                <a:latin typeface="Arial"/>
                <a:cs typeface="Arial"/>
              </a:rPr>
              <a:t>а</a:t>
            </a:r>
            <a:r>
              <a:rPr sz="1800" spc="10" dirty="0">
                <a:latin typeface="Arial"/>
                <a:cs typeface="Arial"/>
              </a:rPr>
              <a:t>с</a:t>
            </a:r>
            <a:r>
              <a:rPr sz="1800" spc="-10" dirty="0">
                <a:latin typeface="Arial"/>
                <a:cs typeface="Arial"/>
              </a:rPr>
              <a:t>тн</a:t>
            </a:r>
            <a:r>
              <a:rPr sz="1800" dirty="0">
                <a:latin typeface="Arial"/>
                <a:cs typeface="Arial"/>
              </a:rPr>
              <a:t>ики	</a:t>
            </a:r>
            <a:r>
              <a:rPr sz="1800" spc="-50" dirty="0">
                <a:latin typeface="Arial"/>
                <a:cs typeface="Arial"/>
              </a:rPr>
              <a:t>б</a:t>
            </a:r>
            <a:r>
              <a:rPr sz="1800" spc="-8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д</a:t>
            </a:r>
            <a:r>
              <a:rPr sz="1800" spc="-1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т	</a:t>
            </a:r>
            <a:r>
              <a:rPr sz="1800" spc="-10" dirty="0">
                <a:latin typeface="Arial"/>
                <a:cs typeface="Arial"/>
              </a:rPr>
              <a:t>зн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spc="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30" dirty="0">
                <a:latin typeface="Arial"/>
                <a:cs typeface="Arial"/>
              </a:rPr>
              <a:t>т</a:t>
            </a:r>
            <a:r>
              <a:rPr sz="1800" spc="10" dirty="0">
                <a:latin typeface="Arial"/>
                <a:cs typeface="Arial"/>
              </a:rPr>
              <a:t>с</a:t>
            </a:r>
            <a:r>
              <a:rPr sz="1800" dirty="0">
                <a:latin typeface="Arial"/>
                <a:cs typeface="Arial"/>
              </a:rPr>
              <a:t>я	</a:t>
            </a:r>
            <a:r>
              <a:rPr sz="1800" spc="-10" dirty="0">
                <a:latin typeface="Arial"/>
                <a:cs typeface="Arial"/>
              </a:rPr>
              <a:t>на  </a:t>
            </a:r>
            <a:r>
              <a:rPr sz="1800" dirty="0">
                <a:latin typeface="Arial"/>
                <a:cs typeface="Arial"/>
              </a:rPr>
              <a:t>экскурсиях с </a:t>
            </a:r>
            <a:r>
              <a:rPr sz="1800" spc="-5" dirty="0">
                <a:latin typeface="Arial"/>
                <a:cs typeface="Arial"/>
              </a:rPr>
              <a:t>деревянным </a:t>
            </a:r>
            <a:r>
              <a:rPr sz="1800" spc="-10" dirty="0">
                <a:latin typeface="Arial"/>
                <a:cs typeface="Arial"/>
              </a:rPr>
              <a:t>зодчеством </a:t>
            </a:r>
            <a:r>
              <a:rPr sz="1800" spc="-15" dirty="0">
                <a:latin typeface="Arial"/>
                <a:cs typeface="Arial"/>
              </a:rPr>
              <a:t>Нижнего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Новгорода.</a:t>
            </a:r>
            <a:endParaRPr sz="1800" dirty="0">
              <a:latin typeface="Arial"/>
              <a:cs typeface="Arial"/>
            </a:endParaRPr>
          </a:p>
          <a:p>
            <a:pPr marL="469900">
              <a:lnSpc>
                <a:spcPts val="1814"/>
              </a:lnSpc>
              <a:tabLst>
                <a:tab pos="2174240" algn="l"/>
                <a:tab pos="3295650" algn="l"/>
                <a:tab pos="5433060" algn="l"/>
              </a:tabLst>
            </a:pPr>
            <a:r>
              <a:rPr sz="1800" spc="-10" dirty="0" err="1" smtClean="0">
                <a:latin typeface="Arial"/>
                <a:cs typeface="Arial"/>
              </a:rPr>
              <a:t>З</a:t>
            </a:r>
            <a:r>
              <a:rPr sz="1800" dirty="0" err="1" smtClean="0">
                <a:latin typeface="Arial"/>
                <a:cs typeface="Arial"/>
              </a:rPr>
              <a:t>а</a:t>
            </a:r>
            <a:r>
              <a:rPr sz="1800" spc="-25" dirty="0" err="1" smtClean="0">
                <a:latin typeface="Arial"/>
                <a:cs typeface="Arial"/>
              </a:rPr>
              <a:t>в</a:t>
            </a:r>
            <a:r>
              <a:rPr sz="1800" dirty="0" err="1" smtClean="0">
                <a:latin typeface="Arial"/>
                <a:cs typeface="Arial"/>
              </a:rPr>
              <a:t>ер</a:t>
            </a:r>
            <a:r>
              <a:rPr sz="1800" spc="-10" dirty="0" err="1" smtClean="0">
                <a:latin typeface="Arial"/>
                <a:cs typeface="Arial"/>
              </a:rPr>
              <a:t>ш</a:t>
            </a:r>
            <a:r>
              <a:rPr lang="ru-RU" spc="-10" dirty="0" err="1" smtClean="0">
                <a:latin typeface="Arial"/>
                <a:cs typeface="Arial"/>
              </a:rPr>
              <a:t>ающий</a:t>
            </a:r>
            <a:r>
              <a:rPr lang="ru-RU" spc="-10" dirty="0" smtClean="0">
                <a:latin typeface="Arial"/>
                <a:cs typeface="Arial"/>
              </a:rPr>
              <a:t> этап - </a:t>
            </a:r>
            <a:r>
              <a:rPr sz="1800" spc="-20" dirty="0" err="1" smtClean="0">
                <a:latin typeface="Arial"/>
                <a:cs typeface="Arial"/>
              </a:rPr>
              <a:t>ф</a:t>
            </a:r>
            <a:r>
              <a:rPr sz="1800" spc="-40" dirty="0" err="1" smtClean="0">
                <a:latin typeface="Arial"/>
                <a:cs typeface="Arial"/>
              </a:rPr>
              <a:t>о</a:t>
            </a:r>
            <a:r>
              <a:rPr sz="1800" spc="-35" dirty="0" err="1" smtClean="0">
                <a:latin typeface="Arial"/>
                <a:cs typeface="Arial"/>
              </a:rPr>
              <a:t>т</a:t>
            </a:r>
            <a:r>
              <a:rPr sz="1800" dirty="0" err="1" smtClean="0">
                <a:latin typeface="Arial"/>
                <a:cs typeface="Arial"/>
              </a:rPr>
              <a:t>о</a:t>
            </a:r>
            <a:r>
              <a:rPr sz="1800" spc="-5" dirty="0" err="1" smtClean="0">
                <a:latin typeface="Arial"/>
                <a:cs typeface="Arial"/>
              </a:rPr>
              <a:t>-вы</a:t>
            </a:r>
            <a:r>
              <a:rPr sz="1800" spc="10" dirty="0" err="1" smtClean="0">
                <a:latin typeface="Arial"/>
                <a:cs typeface="Arial"/>
              </a:rPr>
              <a:t>с</a:t>
            </a:r>
            <a:r>
              <a:rPr sz="1800" spc="-35" dirty="0" err="1" smtClean="0">
                <a:latin typeface="Arial"/>
                <a:cs typeface="Arial"/>
              </a:rPr>
              <a:t>т</a:t>
            </a:r>
            <a:r>
              <a:rPr sz="1800" dirty="0" err="1" smtClean="0">
                <a:latin typeface="Arial"/>
                <a:cs typeface="Arial"/>
              </a:rPr>
              <a:t>а</a:t>
            </a:r>
            <a:r>
              <a:rPr sz="1800" spc="-5" dirty="0" err="1" smtClean="0">
                <a:latin typeface="Arial"/>
                <a:cs typeface="Arial"/>
              </a:rPr>
              <a:t>в</a:t>
            </a:r>
            <a:r>
              <a:rPr sz="1800" spc="25" dirty="0" err="1" smtClean="0">
                <a:latin typeface="Arial"/>
                <a:cs typeface="Arial"/>
              </a:rPr>
              <a:t>к</a:t>
            </a:r>
            <a:r>
              <a:rPr lang="ru-RU" sz="1800" spc="25" dirty="0" smtClean="0">
                <a:latin typeface="Arial"/>
                <a:cs typeface="Arial"/>
              </a:rPr>
              <a:t>а </a:t>
            </a:r>
            <a:r>
              <a:rPr sz="1800" dirty="0" smtClean="0">
                <a:latin typeface="Arial"/>
                <a:cs typeface="Arial"/>
              </a:rPr>
              <a:t>«</a:t>
            </a:r>
            <a:r>
              <a:rPr sz="1800" dirty="0" err="1" smtClean="0">
                <a:latin typeface="Arial"/>
                <a:cs typeface="Arial"/>
              </a:rPr>
              <a:t>И</a:t>
            </a:r>
            <a:r>
              <a:rPr sz="1800" spc="5" dirty="0" err="1" smtClean="0">
                <a:latin typeface="Arial"/>
                <a:cs typeface="Arial"/>
              </a:rPr>
              <a:t>с</a:t>
            </a:r>
            <a:r>
              <a:rPr sz="1800" spc="-35" dirty="0" err="1" smtClean="0">
                <a:latin typeface="Arial"/>
                <a:cs typeface="Arial"/>
              </a:rPr>
              <a:t>т</a:t>
            </a:r>
            <a:r>
              <a:rPr sz="1800" spc="-20" dirty="0" err="1" smtClean="0">
                <a:latin typeface="Arial"/>
                <a:cs typeface="Arial"/>
              </a:rPr>
              <a:t>о</a:t>
            </a:r>
            <a:r>
              <a:rPr sz="1800" dirty="0" err="1" smtClean="0">
                <a:latin typeface="Arial"/>
                <a:cs typeface="Arial"/>
              </a:rPr>
              <a:t>рия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latin typeface="Arial"/>
                <a:cs typeface="Arial"/>
              </a:rPr>
              <a:t>Нижегородских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наличников»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1504" y="1307719"/>
            <a:ext cx="5087620" cy="703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6805" algn="l"/>
              </a:tabLst>
            </a:pPr>
            <a:r>
              <a:rPr spc="145" dirty="0"/>
              <a:t>ОПИСАНИЕ	</a:t>
            </a:r>
            <a:r>
              <a:rPr lang="ru-RU" spc="140" dirty="0" smtClean="0"/>
              <a:t>ИДЕИ</a:t>
            </a:r>
            <a:endParaRPr spc="140" dirty="0"/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600" spc="5" dirty="0"/>
              <a:t>« </a:t>
            </a:r>
            <a:r>
              <a:rPr sz="1600" spc="165" dirty="0"/>
              <a:t>НАЛИЧНИКИ ЗАПОВЕДНОГО </a:t>
            </a:r>
            <a:r>
              <a:rPr sz="1600" spc="120" dirty="0"/>
              <a:t>КВАРТАЛ</a:t>
            </a:r>
            <a:r>
              <a:rPr sz="1600" spc="110" dirty="0"/>
              <a:t> </a:t>
            </a:r>
            <a:r>
              <a:rPr sz="1600" spc="95" dirty="0"/>
              <a:t>А»</a:t>
            </a:r>
            <a:endParaRPr sz="1600" dirty="0"/>
          </a:p>
        </p:txBody>
      </p:sp>
      <p:grpSp>
        <p:nvGrpSpPr>
          <p:cNvPr id="6" name="object 6"/>
          <p:cNvGrpSpPr/>
          <p:nvPr/>
        </p:nvGrpSpPr>
        <p:grpSpPr>
          <a:xfrm>
            <a:off x="6748271" y="792477"/>
            <a:ext cx="6690359" cy="6766559"/>
            <a:chOff x="6748271" y="792477"/>
            <a:chExt cx="6690359" cy="6766559"/>
          </a:xfrm>
        </p:grpSpPr>
        <p:sp>
          <p:nvSpPr>
            <p:cNvPr id="7" name="object 7"/>
            <p:cNvSpPr/>
            <p:nvPr/>
          </p:nvSpPr>
          <p:spPr>
            <a:xfrm>
              <a:off x="6748271" y="792477"/>
              <a:ext cx="6690359" cy="67665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46263" y="2185416"/>
              <a:ext cx="5724143" cy="429463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27026" y="6903516"/>
            <a:ext cx="184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solidFill>
                  <a:srgbClr val="AEABAB"/>
                </a:solidFill>
                <a:latin typeface="Arial"/>
                <a:cs typeface="Arial"/>
              </a:rPr>
              <a:t>11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7892" y="699221"/>
            <a:ext cx="7447280" cy="617410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lang="ru-RU" sz="1400" b="1" spc="-10" dirty="0" smtClean="0">
                <a:latin typeface="Arial"/>
                <a:cs typeface="Arial"/>
              </a:rPr>
              <a:t>ИДЕЯ</a:t>
            </a:r>
            <a:r>
              <a:rPr sz="1400" b="1" spc="-10" dirty="0" smtClean="0">
                <a:latin typeface="Arial"/>
                <a:cs typeface="Arial"/>
              </a:rPr>
              <a:t>«НАЛИЧНИКИ </a:t>
            </a:r>
            <a:r>
              <a:rPr sz="1400" b="1" spc="-15" dirty="0">
                <a:latin typeface="Arial"/>
                <a:cs typeface="Arial"/>
              </a:rPr>
              <a:t>ЗАПОВЕДНОГО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-35" dirty="0">
                <a:latin typeface="Arial"/>
                <a:cs typeface="Arial"/>
              </a:rPr>
              <a:t>КВАРТАЛА»</a:t>
            </a:r>
            <a:endParaRPr sz="1400" dirty="0">
              <a:latin typeface="Arial"/>
              <a:cs typeface="Arial"/>
            </a:endParaRPr>
          </a:p>
          <a:p>
            <a:pPr marL="12700" marR="5715" algn="just">
              <a:lnSpc>
                <a:spcPct val="90000"/>
              </a:lnSpc>
              <a:spcBef>
                <a:spcPts val="1090"/>
              </a:spcBef>
            </a:pPr>
            <a:r>
              <a:rPr sz="1800" b="1" spc="5" dirty="0" err="1" smtClean="0">
                <a:latin typeface="Arial"/>
                <a:cs typeface="Arial"/>
              </a:rPr>
              <a:t>Цель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Сохранение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восстановление важной </a:t>
            </a:r>
            <a:r>
              <a:rPr sz="1800" dirty="0">
                <a:latin typeface="Arial"/>
                <a:cs typeface="Arial"/>
              </a:rPr>
              <a:t>части  </a:t>
            </a:r>
            <a:r>
              <a:rPr sz="1800" spc="-15" dirty="0">
                <a:latin typeface="Arial"/>
                <a:cs typeface="Arial"/>
              </a:rPr>
              <a:t>историко-культурного </a:t>
            </a:r>
            <a:r>
              <a:rPr sz="1800" spc="-5" dirty="0">
                <a:latin typeface="Arial"/>
                <a:cs typeface="Arial"/>
              </a:rPr>
              <a:t>наследия </a:t>
            </a:r>
            <a:r>
              <a:rPr sz="1800" spc="-15" dirty="0">
                <a:latin typeface="Arial"/>
                <a:cs typeface="Arial"/>
              </a:rPr>
              <a:t>Нижнего Новгорода </a:t>
            </a:r>
            <a:r>
              <a:rPr sz="1800" dirty="0">
                <a:latin typeface="Arial"/>
                <a:cs typeface="Arial"/>
              </a:rPr>
              <a:t>- памятников  </a:t>
            </a:r>
            <a:r>
              <a:rPr sz="1800" spc="-10" dirty="0">
                <a:latin typeface="Arial"/>
                <a:cs typeface="Arial"/>
              </a:rPr>
              <a:t>деревянного </a:t>
            </a:r>
            <a:r>
              <a:rPr sz="1800" spc="-15" dirty="0">
                <a:latin typeface="Arial"/>
                <a:cs typeface="Arial"/>
              </a:rPr>
              <a:t>зодчества, </a:t>
            </a:r>
            <a:r>
              <a:rPr sz="1800" spc="-10" dirty="0">
                <a:latin typeface="Arial"/>
                <a:cs typeface="Arial"/>
              </a:rPr>
              <a:t>для </a:t>
            </a:r>
            <a:r>
              <a:rPr sz="1800" spc="-30" dirty="0">
                <a:latin typeface="Arial"/>
                <a:cs typeface="Arial"/>
              </a:rPr>
              <a:t>этого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10" dirty="0">
                <a:latin typeface="Arial"/>
                <a:cs typeface="Arial"/>
              </a:rPr>
              <a:t>реставрация </a:t>
            </a:r>
            <a:r>
              <a:rPr sz="1800" dirty="0">
                <a:latin typeface="Arial"/>
                <a:cs typeface="Arial"/>
              </a:rPr>
              <a:t>декора и  наличников </a:t>
            </a:r>
            <a:r>
              <a:rPr sz="1800" spc="-5" dirty="0">
                <a:latin typeface="Arial"/>
                <a:cs typeface="Arial"/>
              </a:rPr>
              <a:t>ОКН. </a:t>
            </a:r>
            <a:r>
              <a:rPr sz="1800" spc="-10" dirty="0">
                <a:latin typeface="Arial"/>
                <a:cs typeface="Arial"/>
              </a:rPr>
              <a:t>Начало </a:t>
            </a:r>
            <a:r>
              <a:rPr sz="1800" spc="-5" dirty="0">
                <a:latin typeface="Arial"/>
                <a:cs typeface="Arial"/>
              </a:rPr>
              <a:t>ревитализации </a:t>
            </a:r>
            <a:r>
              <a:rPr sz="1800" spc="-10" dirty="0">
                <a:latin typeface="Arial"/>
                <a:cs typeface="Arial"/>
              </a:rPr>
              <a:t>исторического </a:t>
            </a:r>
            <a:r>
              <a:rPr sz="1800" spc="-15" dirty="0">
                <a:latin typeface="Arial"/>
                <a:cs typeface="Arial"/>
              </a:rPr>
              <a:t>квартала  </a:t>
            </a:r>
            <a:r>
              <a:rPr sz="1800" spc="-5" dirty="0">
                <a:latin typeface="Arial"/>
                <a:cs typeface="Arial"/>
              </a:rPr>
              <a:t>церкви </a:t>
            </a:r>
            <a:r>
              <a:rPr sz="1800" spc="-30" dirty="0">
                <a:latin typeface="Arial"/>
                <a:cs typeface="Arial"/>
              </a:rPr>
              <a:t>Трёх </a:t>
            </a:r>
            <a:r>
              <a:rPr sz="1800" spc="-15" dirty="0">
                <a:latin typeface="Arial"/>
                <a:cs typeface="Arial"/>
              </a:rPr>
              <a:t>Святителей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5" dirty="0">
                <a:latin typeface="Arial"/>
                <a:cs typeface="Arial"/>
              </a:rPr>
              <a:t>рамках </a:t>
            </a:r>
            <a:r>
              <a:rPr sz="1800" spc="-20" dirty="0">
                <a:latin typeface="Arial"/>
                <a:cs typeface="Arial"/>
              </a:rPr>
              <a:t>подготовки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-10" dirty="0">
                <a:latin typeface="Arial"/>
                <a:cs typeface="Arial"/>
              </a:rPr>
              <a:t>празднованию </a:t>
            </a:r>
            <a:r>
              <a:rPr sz="1800" dirty="0">
                <a:latin typeface="Arial"/>
                <a:cs typeface="Arial"/>
              </a:rPr>
              <a:t>800-  </a:t>
            </a:r>
            <a:r>
              <a:rPr sz="1800" spc="-15" dirty="0">
                <a:latin typeface="Arial"/>
                <a:cs typeface="Arial"/>
              </a:rPr>
              <a:t>летия Нижнего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Новгорода.</a:t>
            </a:r>
            <a:endParaRPr sz="1800" dirty="0">
              <a:latin typeface="Arial"/>
              <a:cs typeface="Arial"/>
            </a:endParaRPr>
          </a:p>
          <a:p>
            <a:pPr marL="12700" marR="5715" algn="just">
              <a:lnSpc>
                <a:spcPct val="90000"/>
              </a:lnSpc>
              <a:spcBef>
                <a:spcPts val="1110"/>
              </a:spcBef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30" dirty="0">
                <a:latin typeface="Arial"/>
                <a:cs typeface="Arial"/>
              </a:rPr>
              <a:t>ходе </a:t>
            </a:r>
            <a:r>
              <a:rPr sz="1800" spc="-5" dirty="0">
                <a:latin typeface="Arial"/>
                <a:cs typeface="Arial"/>
              </a:rPr>
              <a:t>реализации проекта </a:t>
            </a:r>
            <a:r>
              <a:rPr sz="1800" spc="-30" dirty="0">
                <a:latin typeface="Arial"/>
                <a:cs typeface="Arial"/>
              </a:rPr>
              <a:t>будут  </a:t>
            </a:r>
            <a:r>
              <a:rPr sz="1800" spc="-10" dirty="0">
                <a:latin typeface="Arial"/>
                <a:cs typeface="Arial"/>
              </a:rPr>
              <a:t>восстановлены </a:t>
            </a:r>
            <a:r>
              <a:rPr sz="1800" dirty="0">
                <a:latin typeface="Arial"/>
                <a:cs typeface="Arial"/>
              </a:rPr>
              <a:t>наличники и декор </a:t>
            </a:r>
            <a:r>
              <a:rPr sz="1800" spc="-5" dirty="0">
                <a:latin typeface="Arial"/>
                <a:cs typeface="Arial"/>
              </a:rPr>
              <a:t>домов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5" dirty="0">
                <a:latin typeface="Arial"/>
                <a:cs typeface="Arial"/>
              </a:rPr>
              <a:t>объектов </a:t>
            </a:r>
            <a:r>
              <a:rPr sz="1800" spc="-5" dirty="0">
                <a:latin typeface="Arial"/>
                <a:cs typeface="Arial"/>
              </a:rPr>
              <a:t>ОКН, </a:t>
            </a:r>
            <a:r>
              <a:rPr sz="1800" spc="-15" dirty="0">
                <a:latin typeface="Arial"/>
                <a:cs typeface="Arial"/>
              </a:rPr>
              <a:t>что  позволит </a:t>
            </a:r>
            <a:r>
              <a:rPr sz="1800" spc="-10" dirty="0">
                <a:latin typeface="Arial"/>
                <a:cs typeface="Arial"/>
              </a:rPr>
              <a:t>Заповедному </a:t>
            </a:r>
            <a:r>
              <a:rPr sz="1800" spc="-15" dirty="0">
                <a:latin typeface="Arial"/>
                <a:cs typeface="Arial"/>
              </a:rPr>
              <a:t>кварталу </a:t>
            </a:r>
            <a:r>
              <a:rPr sz="1800" spc="-5" dirty="0">
                <a:latin typeface="Arial"/>
                <a:cs typeface="Arial"/>
              </a:rPr>
              <a:t>приобрести стилистическое  </a:t>
            </a:r>
            <a:r>
              <a:rPr sz="1800" spc="-10" dirty="0">
                <a:latin typeface="Arial"/>
                <a:cs typeface="Arial"/>
              </a:rPr>
              <a:t>единство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привлекать </a:t>
            </a:r>
            <a:r>
              <a:rPr sz="1800" spc="-5" dirty="0">
                <a:latin typeface="Arial"/>
                <a:cs typeface="Arial"/>
              </a:rPr>
              <a:t>еще </a:t>
            </a:r>
            <a:r>
              <a:rPr sz="1800" spc="-10" dirty="0">
                <a:latin typeface="Arial"/>
                <a:cs typeface="Arial"/>
              </a:rPr>
              <a:t>большее количество </a:t>
            </a:r>
            <a:r>
              <a:rPr sz="1800" spc="-5" dirty="0">
                <a:latin typeface="Arial"/>
                <a:cs typeface="Arial"/>
              </a:rPr>
              <a:t>туристов.  Фестиваль </a:t>
            </a:r>
            <a:r>
              <a:rPr sz="1800" spc="-20" dirty="0">
                <a:latin typeface="Arial"/>
                <a:cs typeface="Arial"/>
              </a:rPr>
              <a:t>привлечет </a:t>
            </a:r>
            <a:r>
              <a:rPr sz="1800" spc="-10" dirty="0">
                <a:latin typeface="Arial"/>
                <a:cs typeface="Arial"/>
              </a:rPr>
              <a:t>внимание горожан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-15" dirty="0">
                <a:latin typeface="Arial"/>
                <a:cs typeface="Arial"/>
              </a:rPr>
              <a:t>проблемам </a:t>
            </a:r>
            <a:r>
              <a:rPr sz="1800" spc="-10" dirty="0">
                <a:latin typeface="Arial"/>
                <a:cs typeface="Arial"/>
              </a:rPr>
              <a:t>исторического  центра, через </a:t>
            </a:r>
            <a:r>
              <a:rPr sz="1800" spc="-15" dirty="0">
                <a:latin typeface="Arial"/>
                <a:cs typeface="Arial"/>
              </a:rPr>
              <a:t>вовлечение добровольцев </a:t>
            </a:r>
            <a:r>
              <a:rPr sz="1800" spc="-10" dirty="0">
                <a:latin typeface="Arial"/>
                <a:cs typeface="Arial"/>
              </a:rPr>
              <a:t>покажет реальный </a:t>
            </a:r>
            <a:r>
              <a:rPr sz="1800" dirty="0">
                <a:latin typeface="Arial"/>
                <a:cs typeface="Arial"/>
              </a:rPr>
              <a:t>способ  </a:t>
            </a:r>
            <a:r>
              <a:rPr sz="1800" spc="-10" dirty="0">
                <a:latin typeface="Arial"/>
                <a:cs typeface="Arial"/>
              </a:rPr>
              <a:t>восстановления </a:t>
            </a:r>
            <a:r>
              <a:rPr sz="1800" spc="-5" dirty="0">
                <a:latin typeface="Arial"/>
                <a:cs typeface="Arial"/>
              </a:rPr>
              <a:t>исторической </a:t>
            </a:r>
            <a:r>
              <a:rPr sz="1800" spc="-10" dirty="0">
                <a:latin typeface="Arial"/>
                <a:cs typeface="Arial"/>
              </a:rPr>
              <a:t>среды. Проведение </a:t>
            </a:r>
            <a:r>
              <a:rPr sz="1800" spc="-15" dirty="0">
                <a:latin typeface="Arial"/>
                <a:cs typeface="Arial"/>
              </a:rPr>
              <a:t>просветительских  </a:t>
            </a:r>
            <a:r>
              <a:rPr sz="1800" spc="-5" dirty="0">
                <a:latin typeface="Arial"/>
                <a:cs typeface="Arial"/>
              </a:rPr>
              <a:t>мероприятий познакомит </a:t>
            </a:r>
            <a:r>
              <a:rPr sz="1800" spc="-20" dirty="0">
                <a:latin typeface="Arial"/>
                <a:cs typeface="Arial"/>
              </a:rPr>
              <a:t>жителей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5" dirty="0">
                <a:latin typeface="Arial"/>
                <a:cs typeface="Arial"/>
              </a:rPr>
              <a:t>гостей </a:t>
            </a:r>
            <a:r>
              <a:rPr sz="1800" spc="-20" dirty="0">
                <a:latin typeface="Arial"/>
                <a:cs typeface="Arial"/>
              </a:rPr>
              <a:t>города </a:t>
            </a:r>
            <a:r>
              <a:rPr sz="1800" dirty="0">
                <a:latin typeface="Arial"/>
                <a:cs typeface="Arial"/>
              </a:rPr>
              <a:t>с уникальными  </a:t>
            </a:r>
            <a:r>
              <a:rPr sz="1800" spc="-10" dirty="0">
                <a:latin typeface="Arial"/>
                <a:cs typeface="Arial"/>
              </a:rPr>
              <a:t>объектами </a:t>
            </a:r>
            <a:r>
              <a:rPr sz="1800" spc="-15" dirty="0">
                <a:latin typeface="Arial"/>
                <a:cs typeface="Arial"/>
              </a:rPr>
              <a:t>деревянного зодчества, вырастет количество </a:t>
            </a:r>
            <a:r>
              <a:rPr sz="1800" spc="-10" dirty="0">
                <a:latin typeface="Arial"/>
                <a:cs typeface="Arial"/>
              </a:rPr>
              <a:t>людей,  </a:t>
            </a:r>
            <a:r>
              <a:rPr sz="1800" spc="-15" dirty="0">
                <a:latin typeface="Arial"/>
                <a:cs typeface="Arial"/>
              </a:rPr>
              <a:t>разделяющих </a:t>
            </a:r>
            <a:r>
              <a:rPr sz="1800" spc="-5" dirty="0">
                <a:latin typeface="Arial"/>
                <a:cs typeface="Arial"/>
              </a:rPr>
              <a:t>ценности сохранения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наследия.</a:t>
            </a:r>
            <a:endParaRPr sz="1800" dirty="0">
              <a:latin typeface="Arial"/>
              <a:cs typeface="Arial"/>
            </a:endParaRPr>
          </a:p>
          <a:p>
            <a:pPr marL="12700" marR="5080" algn="just">
              <a:lnSpc>
                <a:spcPct val="90000"/>
              </a:lnSpc>
              <a:spcBef>
                <a:spcPts val="1080"/>
              </a:spcBef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Открытая столярная </a:t>
            </a:r>
            <a:r>
              <a:rPr sz="1800" spc="-5" dirty="0">
                <a:latin typeface="Arial"/>
                <a:cs typeface="Arial"/>
              </a:rPr>
              <a:t>мастерская, </a:t>
            </a:r>
            <a:r>
              <a:rPr sz="1800" dirty="0">
                <a:latin typeface="Arial"/>
                <a:cs typeface="Arial"/>
              </a:rPr>
              <a:t>в  </a:t>
            </a:r>
            <a:r>
              <a:rPr sz="1800" spc="-10" dirty="0">
                <a:latin typeface="Arial"/>
                <a:cs typeface="Arial"/>
              </a:rPr>
              <a:t>которой </a:t>
            </a:r>
            <a:r>
              <a:rPr sz="1800" spc="-45" dirty="0">
                <a:latin typeface="Arial"/>
                <a:cs typeface="Arial"/>
              </a:rPr>
              <a:t>будет </a:t>
            </a:r>
            <a:r>
              <a:rPr sz="1800" spc="-10" dirty="0">
                <a:latin typeface="Arial"/>
                <a:cs typeface="Arial"/>
              </a:rPr>
              <a:t>организован </a:t>
            </a:r>
            <a:r>
              <a:rPr sz="1800" dirty="0">
                <a:latin typeface="Arial"/>
                <a:cs typeface="Arial"/>
              </a:rPr>
              <a:t>лекторий и </a:t>
            </a:r>
            <a:r>
              <a:rPr sz="1800" spc="-5" dirty="0">
                <a:latin typeface="Arial"/>
                <a:cs typeface="Arial"/>
              </a:rPr>
              <a:t>мастер-классы, </a:t>
            </a:r>
            <a:r>
              <a:rPr sz="1800" spc="-20" dirty="0">
                <a:latin typeface="Arial"/>
                <a:cs typeface="Arial"/>
              </a:rPr>
              <a:t>может  </a:t>
            </a:r>
            <a:r>
              <a:rPr sz="1800" spc="-10" dirty="0">
                <a:latin typeface="Arial"/>
                <a:cs typeface="Arial"/>
              </a:rPr>
              <a:t>положить </a:t>
            </a:r>
            <a:r>
              <a:rPr sz="1800" spc="-5" dirty="0">
                <a:latin typeface="Arial"/>
                <a:cs typeface="Arial"/>
              </a:rPr>
              <a:t>начало </a:t>
            </a:r>
            <a:r>
              <a:rPr sz="1800" spc="-10" dirty="0">
                <a:latin typeface="Arial"/>
                <a:cs typeface="Arial"/>
              </a:rPr>
              <a:t>Школе </a:t>
            </a:r>
            <a:r>
              <a:rPr sz="1800" spc="-5" dirty="0">
                <a:latin typeface="Arial"/>
                <a:cs typeface="Arial"/>
              </a:rPr>
              <a:t>реставрации.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-15" dirty="0">
                <a:latin typeface="Arial"/>
                <a:cs typeface="Arial"/>
              </a:rPr>
              <a:t>работе </a:t>
            </a:r>
            <a:r>
              <a:rPr sz="1800" dirty="0">
                <a:latin typeface="Arial"/>
                <a:cs typeface="Arial"/>
              </a:rPr>
              <a:t>такой </a:t>
            </a:r>
            <a:r>
              <a:rPr sz="1800" spc="-10" dirty="0">
                <a:latin typeface="Arial"/>
                <a:cs typeface="Arial"/>
              </a:rPr>
              <a:t>школы </a:t>
            </a:r>
            <a:r>
              <a:rPr sz="1800" spc="-25" dirty="0">
                <a:latin typeface="Arial"/>
                <a:cs typeface="Arial"/>
              </a:rPr>
              <a:t>будут  </a:t>
            </a:r>
            <a:r>
              <a:rPr sz="1800" spc="-5" dirty="0">
                <a:latin typeface="Arial"/>
                <a:cs typeface="Arial"/>
              </a:rPr>
              <a:t>привлекаться лучшие специалисты </a:t>
            </a:r>
            <a:r>
              <a:rPr sz="1800" spc="5" dirty="0">
                <a:latin typeface="Arial"/>
                <a:cs typeface="Arial"/>
              </a:rPr>
              <a:t>по </a:t>
            </a:r>
            <a:r>
              <a:rPr sz="1800" spc="-20" dirty="0">
                <a:latin typeface="Arial"/>
                <a:cs typeface="Arial"/>
              </a:rPr>
              <a:t>работе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5" dirty="0">
                <a:latin typeface="Arial"/>
                <a:cs typeface="Arial"/>
              </a:rPr>
              <a:t>деревянным  </a:t>
            </a:r>
            <a:r>
              <a:rPr sz="1800" spc="-10" dirty="0">
                <a:latin typeface="Arial"/>
                <a:cs typeface="Arial"/>
              </a:rPr>
              <a:t>наследием </a:t>
            </a:r>
            <a:r>
              <a:rPr sz="1800" spc="-5" dirty="0">
                <a:latin typeface="Arial"/>
                <a:cs typeface="Arial"/>
              </a:rPr>
              <a:t>современной </a:t>
            </a:r>
            <a:r>
              <a:rPr sz="1800" spc="-10" dirty="0">
                <a:latin typeface="Arial"/>
                <a:cs typeface="Arial"/>
              </a:rPr>
              <a:t>России. </a:t>
            </a:r>
            <a:r>
              <a:rPr sz="1800" spc="-5" dirty="0">
                <a:latin typeface="Arial"/>
                <a:cs typeface="Arial"/>
              </a:rPr>
              <a:t>На </a:t>
            </a:r>
            <a:r>
              <a:rPr sz="1800" spc="-30" dirty="0">
                <a:latin typeface="Arial"/>
                <a:cs typeface="Arial"/>
              </a:rPr>
              <a:t>базе </a:t>
            </a:r>
            <a:r>
              <a:rPr sz="1800" spc="-10" dirty="0">
                <a:latin typeface="Arial"/>
                <a:cs typeface="Arial"/>
              </a:rPr>
              <a:t>школы </a:t>
            </a:r>
            <a:r>
              <a:rPr sz="1800" spc="-15" dirty="0">
                <a:latin typeface="Arial"/>
                <a:cs typeface="Arial"/>
              </a:rPr>
              <a:t>возможна  </a:t>
            </a:r>
            <a:r>
              <a:rPr sz="1800" spc="-10" dirty="0">
                <a:latin typeface="Arial"/>
                <a:cs typeface="Arial"/>
              </a:rPr>
              <a:t>организация международного волонтерского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кампуса.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3439140" cy="7559040"/>
            <a:chOff x="0" y="0"/>
            <a:chExt cx="13439140" cy="7559040"/>
          </a:xfrm>
        </p:grpSpPr>
        <p:sp>
          <p:nvSpPr>
            <p:cNvPr id="3" name="object 3"/>
            <p:cNvSpPr/>
            <p:nvPr/>
          </p:nvSpPr>
          <p:spPr>
            <a:xfrm>
              <a:off x="4395215" y="2087880"/>
              <a:ext cx="4693920" cy="4690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438632" cy="75590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7068" y="184226"/>
            <a:ext cx="3359785" cy="704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Cambria"/>
                <a:cs typeface="Cambria"/>
              </a:rPr>
              <a:t>ОПИСАНИЕ</a:t>
            </a:r>
            <a:r>
              <a:rPr spc="-130" dirty="0">
                <a:latin typeface="Cambria"/>
                <a:cs typeface="Cambria"/>
              </a:rPr>
              <a:t> </a:t>
            </a:r>
            <a:r>
              <a:rPr lang="ru-RU" spc="-45" dirty="0" smtClean="0">
                <a:latin typeface="Cambria"/>
                <a:cs typeface="Cambria"/>
              </a:rPr>
              <a:t>ИДЕИ</a:t>
            </a:r>
            <a:endParaRPr spc="-45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600" spc="5" dirty="0">
                <a:latin typeface="Cambria"/>
                <a:cs typeface="Cambria"/>
              </a:rPr>
              <a:t>«АРТ </a:t>
            </a:r>
            <a:r>
              <a:rPr sz="1600" dirty="0">
                <a:latin typeface="Cambria"/>
                <a:cs typeface="Cambria"/>
              </a:rPr>
              <a:t>–</a:t>
            </a:r>
            <a:r>
              <a:rPr sz="1600" spc="-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ФАСАД»</a:t>
            </a:r>
            <a:endParaRPr sz="1600" dirty="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39952" y="1100328"/>
            <a:ext cx="10671175" cy="6014085"/>
            <a:chOff x="1139952" y="1100328"/>
            <a:chExt cx="10671175" cy="6014085"/>
          </a:xfrm>
        </p:grpSpPr>
        <p:sp>
          <p:nvSpPr>
            <p:cNvPr id="7" name="object 7"/>
            <p:cNvSpPr/>
            <p:nvPr/>
          </p:nvSpPr>
          <p:spPr>
            <a:xfrm>
              <a:off x="1139952" y="3480866"/>
              <a:ext cx="10256520" cy="408305"/>
            </a:xfrm>
            <a:custGeom>
              <a:avLst/>
              <a:gdLst/>
              <a:ahLst/>
              <a:cxnLst/>
              <a:rect l="l" t="t" r="r" b="b"/>
              <a:pathLst>
                <a:path w="10256520" h="408304">
                  <a:moveTo>
                    <a:pt x="10256520" y="0"/>
                  </a:moveTo>
                  <a:lnTo>
                    <a:pt x="0" y="0"/>
                  </a:lnTo>
                  <a:lnTo>
                    <a:pt x="0" y="407873"/>
                  </a:lnTo>
                  <a:lnTo>
                    <a:pt x="10256520" y="407873"/>
                  </a:lnTo>
                  <a:lnTo>
                    <a:pt x="10256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174735" y="1100328"/>
              <a:ext cx="3636264" cy="27249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87696" y="2301240"/>
              <a:ext cx="3608832" cy="48127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3696" y="1356741"/>
            <a:ext cx="3907790" cy="2768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25" dirty="0" smtClean="0">
                <a:latin typeface="Calibri"/>
                <a:cs typeface="Calibri"/>
              </a:rPr>
              <a:t>«</a:t>
            </a:r>
            <a:r>
              <a:rPr sz="2000" spc="-25" dirty="0">
                <a:latin typeface="Calibri"/>
                <a:cs typeface="Calibri"/>
              </a:rPr>
              <a:t>АРТ-ФАСАД» 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логическое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продолжение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уникального</a:t>
            </a:r>
            <a:endParaRPr sz="2000" dirty="0">
              <a:latin typeface="Calibri"/>
              <a:cs typeface="Calibri"/>
            </a:endParaRPr>
          </a:p>
          <a:p>
            <a:pPr marL="12700" marR="645795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latin typeface="Calibri"/>
                <a:cs typeface="Calibri"/>
              </a:rPr>
              <a:t>нижегородского </a:t>
            </a:r>
            <a:r>
              <a:rPr sz="2000" spc="-5" dirty="0">
                <a:latin typeface="Calibri"/>
                <a:cs typeface="Calibri"/>
              </a:rPr>
              <a:t>фестиваля  </a:t>
            </a:r>
            <a:r>
              <a:rPr sz="2000" spc="-20" dirty="0">
                <a:latin typeface="Calibri"/>
                <a:cs typeface="Calibri"/>
              </a:rPr>
              <a:t>художественной </a:t>
            </a:r>
            <a:r>
              <a:rPr sz="2000" spc="-10" dirty="0">
                <a:latin typeface="Calibri"/>
                <a:cs typeface="Calibri"/>
              </a:rPr>
              <a:t>консервации  </a:t>
            </a:r>
            <a:r>
              <a:rPr sz="2000" spc="-20" dirty="0">
                <a:latin typeface="Calibri"/>
                <a:cs typeface="Calibri"/>
              </a:rPr>
              <a:t>деревянных </a:t>
            </a:r>
            <a:r>
              <a:rPr sz="2000" spc="-15" dirty="0">
                <a:latin typeface="Calibri"/>
                <a:cs typeface="Calibri"/>
              </a:rPr>
              <a:t>домов </a:t>
            </a:r>
            <a:r>
              <a:rPr sz="2000" spc="-35" dirty="0">
                <a:latin typeface="Calibri"/>
                <a:cs typeface="Calibri"/>
              </a:rPr>
              <a:t>«О”Город.  </a:t>
            </a:r>
            <a:r>
              <a:rPr sz="2000" spc="-10" dirty="0">
                <a:latin typeface="Calibri"/>
                <a:cs typeface="Calibri"/>
              </a:rPr>
              <a:t>Окно» </a:t>
            </a:r>
            <a:r>
              <a:rPr sz="2000" spc="-5" dirty="0">
                <a:latin typeface="Calibri"/>
                <a:cs typeface="Calibri"/>
              </a:rPr>
              <a:t>2018 </a:t>
            </a:r>
            <a:r>
              <a:rPr sz="2000" spc="-25" dirty="0">
                <a:latin typeface="Calibri"/>
                <a:cs typeface="Calibri"/>
              </a:rPr>
              <a:t>года </a:t>
            </a:r>
            <a:r>
              <a:rPr sz="2000" spc="-10" dirty="0">
                <a:latin typeface="Calibri"/>
                <a:cs typeface="Calibri"/>
              </a:rPr>
              <a:t>на </a:t>
            </a:r>
            <a:r>
              <a:rPr sz="2000" spc="-20" dirty="0">
                <a:latin typeface="Calibri"/>
                <a:cs typeface="Calibri"/>
              </a:rPr>
              <a:t>улицах  </a:t>
            </a:r>
            <a:r>
              <a:rPr sz="2000" spc="-15" dirty="0">
                <a:latin typeface="Calibri"/>
                <a:cs typeface="Calibri"/>
              </a:rPr>
              <a:t>Славянская 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Студеная.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Новый проект </a:t>
            </a:r>
            <a:r>
              <a:rPr sz="2000" spc="-15" dirty="0">
                <a:latin typeface="Calibri"/>
                <a:cs typeface="Calibri"/>
              </a:rPr>
              <a:t>предполагает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продолжение </a:t>
            </a:r>
            <a:r>
              <a:rPr sz="2000" spc="-10" dirty="0">
                <a:latin typeface="Calibri"/>
                <a:cs typeface="Calibri"/>
              </a:rPr>
              <a:t>своего </a:t>
            </a:r>
            <a:r>
              <a:rPr sz="2000" spc="-20" dirty="0">
                <a:latin typeface="Calibri"/>
                <a:cs typeface="Calibri"/>
              </a:rPr>
              <a:t>рода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выставки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3696" y="4100525"/>
            <a:ext cx="3890010" cy="183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315"/>
              </a:lnSpc>
              <a:spcBef>
                <a:spcPts val="95"/>
              </a:spcBef>
            </a:pPr>
            <a:r>
              <a:rPr sz="2000" spc="-20" dirty="0">
                <a:latin typeface="Calibri"/>
                <a:cs typeface="Calibri"/>
              </a:rPr>
              <a:t>художественных </a:t>
            </a:r>
            <a:r>
              <a:rPr sz="2000" spc="-10" dirty="0">
                <a:latin typeface="Calibri"/>
                <a:cs typeface="Calibri"/>
              </a:rPr>
              <a:t>работ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окнах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315"/>
              </a:lnSpc>
            </a:pPr>
            <a:r>
              <a:rPr sz="2000" spc="-10" dirty="0">
                <a:latin typeface="Calibri"/>
                <a:cs typeface="Calibri"/>
              </a:rPr>
              <a:t>исторических </a:t>
            </a:r>
            <a:r>
              <a:rPr sz="2000" spc="-15" dirty="0">
                <a:latin typeface="Calibri"/>
                <a:cs typeface="Calibri"/>
              </a:rPr>
              <a:t>домов </a:t>
            </a:r>
            <a:r>
              <a:rPr sz="2000" spc="-5" dirty="0">
                <a:latin typeface="Calibri"/>
                <a:cs typeface="Calibri"/>
              </a:rPr>
              <a:t>на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следующем</a:t>
            </a:r>
            <a:endParaRPr sz="2000">
              <a:latin typeface="Calibri"/>
              <a:cs typeface="Calibri"/>
            </a:endParaRPr>
          </a:p>
          <a:p>
            <a:pPr marL="12700" marR="1905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участке </a:t>
            </a:r>
            <a:r>
              <a:rPr sz="2000" spc="-10" dirty="0">
                <a:latin typeface="Calibri"/>
                <a:cs typeface="Calibri"/>
              </a:rPr>
              <a:t>исторической </a:t>
            </a:r>
            <a:r>
              <a:rPr sz="2000" spc="-15" dirty="0">
                <a:latin typeface="Calibri"/>
                <a:cs typeface="Calibri"/>
              </a:rPr>
              <a:t>заповедной  </a:t>
            </a:r>
            <a:r>
              <a:rPr sz="2000" spc="-10" dirty="0">
                <a:latin typeface="Calibri"/>
                <a:cs typeface="Calibri"/>
              </a:rPr>
              <a:t>территории </a:t>
            </a:r>
            <a:r>
              <a:rPr sz="2000" spc="-5" dirty="0">
                <a:latin typeface="Calibri"/>
                <a:cs typeface="Calibri"/>
              </a:rPr>
              <a:t>квартала </a:t>
            </a:r>
            <a:r>
              <a:rPr sz="2000" spc="-10" dirty="0">
                <a:latin typeface="Calibri"/>
                <a:cs typeface="Calibri"/>
              </a:rPr>
              <a:t>церкви </a:t>
            </a:r>
            <a:r>
              <a:rPr sz="2000" spc="-45" dirty="0">
                <a:latin typeface="Calibri"/>
                <a:cs typeface="Calibri"/>
              </a:rPr>
              <a:t>Трех  </a:t>
            </a:r>
            <a:r>
              <a:rPr sz="2000" spc="-20" dirty="0">
                <a:latin typeface="Calibri"/>
                <a:cs typeface="Calibri"/>
              </a:rPr>
              <a:t>Святителей </a:t>
            </a:r>
            <a:r>
              <a:rPr sz="2000" spc="-5" dirty="0">
                <a:latin typeface="Calibri"/>
                <a:cs typeface="Calibri"/>
              </a:rPr>
              <a:t>– </a:t>
            </a:r>
            <a:r>
              <a:rPr sz="2000" spc="-25" dirty="0">
                <a:latin typeface="Calibri"/>
                <a:cs typeface="Calibri"/>
              </a:rPr>
              <a:t>улице </a:t>
            </a:r>
            <a:r>
              <a:rPr sz="2000" spc="-20" dirty="0">
                <a:latin typeface="Calibri"/>
                <a:cs typeface="Calibri"/>
              </a:rPr>
              <a:t>Короленко  </a:t>
            </a:r>
            <a:r>
              <a:rPr sz="2000" spc="-10" dirty="0">
                <a:latin typeface="Calibri"/>
                <a:cs typeface="Calibri"/>
              </a:rPr>
              <a:t>(бывш.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Канатной)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3696" y="6198514"/>
            <a:ext cx="366141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оконных </a:t>
            </a:r>
            <a:r>
              <a:rPr sz="2000" spc="-10" dirty="0">
                <a:latin typeface="Calibri"/>
                <a:cs typeface="Calibri"/>
              </a:rPr>
              <a:t>проемах исторических  </a:t>
            </a:r>
            <a:r>
              <a:rPr sz="2000" spc="-15" dirty="0">
                <a:latin typeface="Calibri"/>
                <a:cs typeface="Calibri"/>
              </a:rPr>
              <a:t>домов, </a:t>
            </a:r>
            <a:r>
              <a:rPr sz="2000" spc="-10" dirty="0">
                <a:latin typeface="Calibri"/>
                <a:cs typeface="Calibri"/>
              </a:rPr>
              <a:t>ожидающих </a:t>
            </a:r>
            <a:r>
              <a:rPr sz="2000" spc="-5" dirty="0">
                <a:latin typeface="Calibri"/>
                <a:cs typeface="Calibri"/>
              </a:rPr>
              <a:t>реставрации,  </a:t>
            </a:r>
            <a:r>
              <a:rPr sz="2000" spc="-20" dirty="0">
                <a:latin typeface="Calibri"/>
                <a:cs typeface="Calibri"/>
              </a:rPr>
              <a:t>художники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создадут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тематические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работы.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29953" y="4412360"/>
            <a:ext cx="325120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90"/>
              </a:spcBef>
              <a:tabLst>
                <a:tab pos="2195195" algn="l"/>
              </a:tabLst>
            </a:pPr>
            <a:r>
              <a:rPr sz="2000" spc="-5" dirty="0">
                <a:latin typeface="Calibri"/>
                <a:cs typeface="Calibri"/>
              </a:rPr>
              <a:t>Деревянные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дома	</a:t>
            </a:r>
            <a:r>
              <a:rPr sz="2000" spc="-10" dirty="0">
                <a:latin typeface="Calibri"/>
                <a:cs typeface="Calibri"/>
              </a:rPr>
              <a:t>конца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XIX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– </a:t>
            </a:r>
            <a:r>
              <a:rPr sz="2000" spc="-10" dirty="0">
                <a:latin typeface="Calibri"/>
                <a:cs typeface="Calibri"/>
              </a:rPr>
              <a:t>ХХ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века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29953" y="5021656"/>
            <a:ext cx="16529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95"/>
              </a:spcBef>
              <a:tabLst>
                <a:tab pos="603885" algn="l"/>
              </a:tabLst>
            </a:pPr>
            <a:r>
              <a:rPr sz="2000" spc="-5" dirty="0">
                <a:latin typeface="Calibri"/>
                <a:cs typeface="Calibri"/>
              </a:rPr>
              <a:t>–	</a:t>
            </a:r>
            <a:r>
              <a:rPr sz="2000" spc="-10" dirty="0">
                <a:latin typeface="Calibri"/>
                <a:cs typeface="Calibri"/>
              </a:rPr>
              <a:t>огромная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ценность,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97590" y="5021656"/>
            <a:ext cx="15817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Calibri"/>
                <a:cs typeface="Calibri"/>
              </a:rPr>
              <a:t>к</a:t>
            </a:r>
            <a:r>
              <a:rPr sz="2000" spc="-70" dirty="0">
                <a:latin typeface="Calibri"/>
                <a:cs typeface="Calibri"/>
              </a:rPr>
              <a:t>у</a:t>
            </a:r>
            <a:r>
              <a:rPr sz="2000" spc="-15" dirty="0">
                <a:latin typeface="Calibri"/>
                <a:cs typeface="Calibri"/>
              </a:rPr>
              <a:t>л</a:t>
            </a:r>
            <a:r>
              <a:rPr sz="2000" spc="-80" dirty="0">
                <a:latin typeface="Calibri"/>
                <a:cs typeface="Calibri"/>
              </a:rPr>
              <a:t>ь</a:t>
            </a:r>
            <a:r>
              <a:rPr sz="2000" spc="-10" dirty="0">
                <a:latin typeface="Calibri"/>
                <a:cs typeface="Calibri"/>
              </a:rPr>
              <a:t>ту</a:t>
            </a:r>
            <a:r>
              <a:rPr sz="2000" spc="5" dirty="0">
                <a:latin typeface="Calibri"/>
                <a:cs typeface="Calibri"/>
              </a:rPr>
              <a:t>р</a:t>
            </a:r>
            <a:r>
              <a:rPr sz="2000" spc="-15" dirty="0">
                <a:latin typeface="Calibri"/>
                <a:cs typeface="Calibri"/>
              </a:rPr>
              <a:t>н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5" dirty="0"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  <a:p>
            <a:pPr marR="6985" algn="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мат</a:t>
            </a:r>
            <a:r>
              <a:rPr sz="2000" spc="-15" dirty="0">
                <a:latin typeface="Calibri"/>
                <a:cs typeface="Calibri"/>
              </a:rPr>
              <a:t>е</a:t>
            </a:r>
            <a:r>
              <a:rPr sz="2000" dirty="0">
                <a:latin typeface="Calibri"/>
                <a:cs typeface="Calibri"/>
              </a:rPr>
              <a:t>р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15" dirty="0">
                <a:latin typeface="Calibri"/>
                <a:cs typeface="Calibri"/>
              </a:rPr>
              <a:t>л</a:t>
            </a:r>
            <a:r>
              <a:rPr sz="2000" spc="15" dirty="0">
                <a:latin typeface="Calibri"/>
                <a:cs typeface="Calibri"/>
              </a:rPr>
              <a:t>ь</a:t>
            </a:r>
            <a:r>
              <a:rPr sz="2000" spc="-15" dirty="0">
                <a:latin typeface="Calibri"/>
                <a:cs typeface="Calibri"/>
              </a:rPr>
              <a:t>н</a:t>
            </a:r>
            <a:r>
              <a:rPr sz="2000" spc="20" dirty="0">
                <a:latin typeface="Calibri"/>
                <a:cs typeface="Calibri"/>
              </a:rPr>
              <a:t>о</a:t>
            </a:r>
            <a:r>
              <a:rPr sz="2000" spc="-5" dirty="0">
                <a:latin typeface="Calibri"/>
                <a:cs typeface="Calibri"/>
              </a:rPr>
              <a:t>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29953" y="5631637"/>
            <a:ext cx="32512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Calibri"/>
                <a:cs typeface="Calibri"/>
              </a:rPr>
              <a:t>воплощении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800-летней</a:t>
            </a:r>
            <a:endParaRPr sz="20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истории Нижнего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Новгорода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529953" y="6241796"/>
            <a:ext cx="325056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8205" algn="l"/>
                <a:tab pos="2359660" algn="l"/>
              </a:tabLst>
            </a:pPr>
            <a:r>
              <a:rPr sz="2000" spc="-10" dirty="0">
                <a:latin typeface="Calibri"/>
                <a:cs typeface="Calibri"/>
              </a:rPr>
              <a:t>Они	</a:t>
            </a:r>
            <a:r>
              <a:rPr sz="2000" spc="-5" dirty="0">
                <a:latin typeface="Calibri"/>
                <a:cs typeface="Calibri"/>
              </a:rPr>
              <a:t>способны	</a:t>
            </a:r>
            <a:r>
              <a:rPr sz="2000" dirty="0">
                <a:latin typeface="Calibri"/>
                <a:cs typeface="Calibri"/>
              </a:rPr>
              <a:t>обрести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673860" algn="l"/>
                <a:tab pos="3100705" algn="l"/>
              </a:tabLst>
            </a:pPr>
            <a:r>
              <a:rPr sz="2000" spc="-20" dirty="0">
                <a:latin typeface="Calibri"/>
                <a:cs typeface="Calibri"/>
              </a:rPr>
              <a:t>н</a:t>
            </a:r>
            <a:r>
              <a:rPr sz="2000" spc="-10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ы</a:t>
            </a:r>
            <a:r>
              <a:rPr sz="2000" spc="-5" dirty="0">
                <a:latin typeface="Calibri"/>
                <a:cs typeface="Calibri"/>
              </a:rPr>
              <a:t>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" dirty="0">
                <a:latin typeface="Calibri"/>
                <a:cs typeface="Calibri"/>
              </a:rPr>
              <a:t>ф</a:t>
            </a:r>
            <a:r>
              <a:rPr sz="2000" dirty="0">
                <a:latin typeface="Calibri"/>
                <a:cs typeface="Calibri"/>
              </a:rPr>
              <a:t>у</a:t>
            </a:r>
            <a:r>
              <a:rPr sz="2000" spc="-20" dirty="0">
                <a:latin typeface="Calibri"/>
                <a:cs typeface="Calibri"/>
              </a:rPr>
              <a:t>н</a:t>
            </a:r>
            <a:r>
              <a:rPr sz="2000" dirty="0">
                <a:latin typeface="Calibri"/>
                <a:cs typeface="Calibri"/>
              </a:rPr>
              <a:t>к</a:t>
            </a:r>
            <a:r>
              <a:rPr sz="2000" spc="-5" dirty="0">
                <a:latin typeface="Calibri"/>
                <a:cs typeface="Calibri"/>
              </a:rPr>
              <a:t>ции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" dirty="0">
                <a:latin typeface="Calibri"/>
                <a:cs typeface="Calibri"/>
              </a:rPr>
              <a:t>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529953" y="6851701"/>
            <a:ext cx="22967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Calibri"/>
                <a:cs typeface="Calibri"/>
              </a:rPr>
              <a:t>«вернуться»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</a:t>
            </a:r>
            <a:endParaRPr sz="20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полноценной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жизни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27026" y="6903516"/>
            <a:ext cx="184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solidFill>
                  <a:srgbClr val="AEABAB"/>
                </a:solidFill>
                <a:latin typeface="Arial"/>
                <a:cs typeface="Arial"/>
              </a:rPr>
              <a:t>13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4357" y="1181862"/>
            <a:ext cx="7433945" cy="5803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1400" b="1" spc="-15" dirty="0" smtClean="0">
                <a:latin typeface="Arial"/>
                <a:cs typeface="Arial"/>
              </a:rPr>
              <a:t>ИДЕЯ</a:t>
            </a:r>
            <a:r>
              <a:rPr sz="1400" b="1" spc="-15" dirty="0" smtClean="0">
                <a:latin typeface="Arial"/>
                <a:cs typeface="Arial"/>
              </a:rPr>
              <a:t>: </a:t>
            </a:r>
            <a:r>
              <a:rPr sz="1400" b="1" spc="-20" dirty="0">
                <a:latin typeface="Arial"/>
                <a:cs typeface="Arial"/>
              </a:rPr>
              <a:t>«АРТ </a:t>
            </a:r>
            <a:r>
              <a:rPr sz="1400" b="1" spc="-5" dirty="0">
                <a:latin typeface="Arial"/>
                <a:cs typeface="Arial"/>
              </a:rPr>
              <a:t>–</a:t>
            </a:r>
            <a:r>
              <a:rPr sz="1400" b="1" spc="13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ФАСАД»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299085" marR="182880" indent="-287020">
              <a:lnSpc>
                <a:spcPct val="100000"/>
              </a:lnSpc>
              <a:spcBef>
                <a:spcPts val="1045"/>
              </a:spcBef>
            </a:pPr>
            <a:r>
              <a:rPr sz="1800" b="1" spc="5" dirty="0" err="1" smtClean="0">
                <a:latin typeface="Arial"/>
                <a:cs typeface="Arial"/>
              </a:rPr>
              <a:t>Цели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Сохранение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5" dirty="0">
                <a:latin typeface="Arial"/>
                <a:cs typeface="Arial"/>
              </a:rPr>
              <a:t>популяризация </a:t>
            </a:r>
            <a:r>
              <a:rPr sz="1800" spc="5" dirty="0">
                <a:latin typeface="Arial"/>
                <a:cs typeface="Arial"/>
              </a:rPr>
              <a:t>историко- </a:t>
            </a:r>
            <a:r>
              <a:rPr sz="1800" spc="-25" dirty="0">
                <a:latin typeface="Arial"/>
                <a:cs typeface="Arial"/>
              </a:rPr>
              <a:t>культурной  </a:t>
            </a:r>
            <a:r>
              <a:rPr sz="1800" spc="-10" dirty="0">
                <a:latin typeface="Arial"/>
                <a:cs typeface="Arial"/>
              </a:rPr>
              <a:t>среды </a:t>
            </a:r>
            <a:r>
              <a:rPr sz="1800" spc="-15" dirty="0">
                <a:latin typeface="Arial"/>
                <a:cs typeface="Arial"/>
              </a:rPr>
              <a:t>Нижнего </a:t>
            </a:r>
            <a:r>
              <a:rPr sz="1800" spc="-10" dirty="0">
                <a:latin typeface="Arial"/>
                <a:cs typeface="Arial"/>
              </a:rPr>
              <a:t>Новгорода, </a:t>
            </a:r>
            <a:r>
              <a:rPr sz="1800" dirty="0">
                <a:latin typeface="Arial"/>
                <a:cs typeface="Arial"/>
              </a:rPr>
              <a:t>формирование </a:t>
            </a:r>
            <a:r>
              <a:rPr sz="1800" spc="-10" dirty="0">
                <a:latin typeface="Arial"/>
                <a:cs typeface="Arial"/>
              </a:rPr>
              <a:t>отношения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к</a:t>
            </a:r>
          </a:p>
          <a:p>
            <a:pPr marL="299085" marR="597535">
              <a:lnSpc>
                <a:spcPct val="100000"/>
              </a:lnSpc>
              <a:tabLst>
                <a:tab pos="2157095" algn="l"/>
              </a:tabLst>
            </a:pPr>
            <a:r>
              <a:rPr sz="1800" spc="-5" dirty="0">
                <a:latin typeface="Arial"/>
                <a:cs typeface="Arial"/>
              </a:rPr>
              <a:t>историческим </a:t>
            </a:r>
            <a:r>
              <a:rPr sz="1800" dirty="0">
                <a:latin typeface="Arial"/>
                <a:cs typeface="Arial"/>
              </a:rPr>
              <a:t>домам </a:t>
            </a:r>
            <a:r>
              <a:rPr sz="1800" spc="-10" dirty="0">
                <a:latin typeface="Arial"/>
                <a:cs typeface="Arial"/>
              </a:rPr>
              <a:t>на </a:t>
            </a:r>
            <a:r>
              <a:rPr sz="1800" spc="-25" dirty="0">
                <a:latin typeface="Arial"/>
                <a:cs typeface="Arial"/>
              </a:rPr>
              <a:t>ул. </a:t>
            </a:r>
            <a:r>
              <a:rPr sz="1800" spc="-5" dirty="0">
                <a:latin typeface="Arial"/>
                <a:cs typeface="Arial"/>
              </a:rPr>
              <a:t>Короленко </a:t>
            </a:r>
            <a:r>
              <a:rPr sz="1800" dirty="0">
                <a:latin typeface="Arial"/>
                <a:cs typeface="Arial"/>
              </a:rPr>
              <a:t>с помощью </a:t>
            </a:r>
            <a:r>
              <a:rPr sz="1800" spc="-10" dirty="0">
                <a:latin typeface="Arial"/>
                <a:cs typeface="Arial"/>
              </a:rPr>
              <a:t>средств  </a:t>
            </a:r>
            <a:r>
              <a:rPr sz="1800" spc="-15" dirty="0">
                <a:latin typeface="Arial"/>
                <a:cs typeface="Arial"/>
              </a:rPr>
              <a:t>художественной	</a:t>
            </a:r>
            <a:r>
              <a:rPr sz="1800" dirty="0">
                <a:latin typeface="Arial"/>
                <a:cs typeface="Arial"/>
              </a:rPr>
              <a:t>консервации </a:t>
            </a:r>
            <a:r>
              <a:rPr sz="1800" spc="15" dirty="0">
                <a:latin typeface="Arial"/>
                <a:cs typeface="Arial"/>
              </a:rPr>
              <a:t>как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-10" dirty="0">
                <a:latin typeface="Arial"/>
                <a:cs typeface="Arial"/>
              </a:rPr>
              <a:t>объектам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туристического  </a:t>
            </a:r>
            <a:r>
              <a:rPr sz="1800" spc="5" dirty="0">
                <a:latin typeface="Arial"/>
                <a:cs typeface="Arial"/>
              </a:rPr>
              <a:t>показа; </a:t>
            </a:r>
            <a:r>
              <a:rPr sz="1800" spc="-5" dirty="0">
                <a:latin typeface="Arial"/>
                <a:cs typeface="Arial"/>
              </a:rPr>
              <a:t>популяризация </a:t>
            </a:r>
            <a:r>
              <a:rPr sz="1800" spc="-10" dirty="0">
                <a:latin typeface="Arial"/>
                <a:cs typeface="Arial"/>
              </a:rPr>
              <a:t>стрит-арта </a:t>
            </a:r>
            <a:r>
              <a:rPr sz="1800" spc="15" dirty="0">
                <a:latin typeface="Arial"/>
                <a:cs typeface="Arial"/>
              </a:rPr>
              <a:t>как </a:t>
            </a:r>
            <a:r>
              <a:rPr sz="1800" spc="-5" dirty="0">
                <a:latin typeface="Arial"/>
                <a:cs typeface="Arial"/>
              </a:rPr>
              <a:t>искусства, способного  менять окружающий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мир</a:t>
            </a:r>
          </a:p>
          <a:p>
            <a:pPr marL="299085" marR="26670" indent="-287020" algn="just">
              <a:lnSpc>
                <a:spcPct val="100000"/>
              </a:lnSpc>
              <a:spcBef>
                <a:spcPts val="5"/>
              </a:spcBef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spc="-20" dirty="0">
                <a:latin typeface="Arial"/>
                <a:cs typeface="Arial"/>
              </a:rPr>
              <a:t>Художественно </a:t>
            </a:r>
            <a:r>
              <a:rPr sz="1800" spc="-5" dirty="0">
                <a:latin typeface="Arial"/>
                <a:cs typeface="Arial"/>
              </a:rPr>
              <a:t>законсервированные </a:t>
            </a:r>
            <a:r>
              <a:rPr sz="1800" dirty="0">
                <a:latin typeface="Arial"/>
                <a:cs typeface="Arial"/>
              </a:rPr>
              <a:t>4 </a:t>
            </a:r>
            <a:r>
              <a:rPr sz="1800" spc="-15" dirty="0">
                <a:latin typeface="Arial"/>
                <a:cs typeface="Arial"/>
              </a:rPr>
              <a:t>объекта  </a:t>
            </a:r>
            <a:r>
              <a:rPr sz="1800" spc="-25" dirty="0">
                <a:latin typeface="Arial"/>
                <a:cs typeface="Arial"/>
              </a:rPr>
              <a:t>культурного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наследия</a:t>
            </a:r>
            <a:endParaRPr sz="1800" dirty="0">
              <a:latin typeface="Arial"/>
              <a:cs typeface="Arial"/>
            </a:endParaRPr>
          </a:p>
          <a:p>
            <a:pPr marL="299085" marR="5080" indent="-287020" algn="just">
              <a:lnSpc>
                <a:spcPct val="100000"/>
              </a:lnSpc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Иторический </a:t>
            </a:r>
            <a:r>
              <a:rPr sz="1800" spc="-10" dirty="0">
                <a:latin typeface="Arial"/>
                <a:cs typeface="Arial"/>
              </a:rPr>
              <a:t>Нижний </a:t>
            </a:r>
            <a:r>
              <a:rPr sz="1800" spc="-20" dirty="0">
                <a:latin typeface="Arial"/>
                <a:cs typeface="Arial"/>
              </a:rPr>
              <a:t>Новгород </a:t>
            </a:r>
            <a:r>
              <a:rPr sz="1800" spc="-15" dirty="0">
                <a:latin typeface="Arial"/>
                <a:cs typeface="Arial"/>
              </a:rPr>
              <a:t>не  </a:t>
            </a:r>
            <a:r>
              <a:rPr sz="1800" spc="-10" dirty="0">
                <a:latin typeface="Arial"/>
                <a:cs typeface="Arial"/>
              </a:rPr>
              <a:t>ограничивается </a:t>
            </a:r>
            <a:r>
              <a:rPr sz="1800" spc="-20" dirty="0">
                <a:latin typeface="Arial"/>
                <a:cs typeface="Arial"/>
              </a:rPr>
              <a:t>пределами </a:t>
            </a:r>
            <a:r>
              <a:rPr sz="1800" spc="-10" dirty="0">
                <a:latin typeface="Arial"/>
                <a:cs typeface="Arial"/>
              </a:rPr>
              <a:t>трамвайного </a:t>
            </a:r>
            <a:r>
              <a:rPr sz="1800" spc="-5" dirty="0">
                <a:latin typeface="Arial"/>
                <a:cs typeface="Arial"/>
              </a:rPr>
              <a:t>кольца. </a:t>
            </a:r>
            <a:r>
              <a:rPr sz="1800" spc="-10" dirty="0">
                <a:latin typeface="Arial"/>
                <a:cs typeface="Arial"/>
              </a:rPr>
              <a:t>Есть  </a:t>
            </a:r>
            <a:r>
              <a:rPr sz="1800" spc="-5" dirty="0">
                <a:latin typeface="Arial"/>
                <a:cs typeface="Arial"/>
              </a:rPr>
              <a:t>исторические </a:t>
            </a:r>
            <a:r>
              <a:rPr sz="1800" spc="-10" dirty="0">
                <a:latin typeface="Arial"/>
                <a:cs typeface="Arial"/>
              </a:rPr>
              <a:t>территории </a:t>
            </a:r>
            <a:r>
              <a:rPr sz="1800" spc="-5" dirty="0">
                <a:latin typeface="Arial"/>
                <a:cs typeface="Arial"/>
              </a:rPr>
              <a:t>не на виду </a:t>
            </a:r>
            <a:r>
              <a:rPr sz="1800" dirty="0">
                <a:latin typeface="Arial"/>
                <a:cs typeface="Arial"/>
              </a:rPr>
              <a:t>у </a:t>
            </a:r>
            <a:r>
              <a:rPr sz="1800" spc="-10" dirty="0">
                <a:latin typeface="Arial"/>
                <a:cs typeface="Arial"/>
              </a:rPr>
              <a:t>большинства горожан, </a:t>
            </a:r>
            <a:r>
              <a:rPr sz="1800" spc="-5" dirty="0">
                <a:latin typeface="Arial"/>
                <a:cs typeface="Arial"/>
              </a:rPr>
              <a:t>они  </a:t>
            </a:r>
            <a:r>
              <a:rPr sz="1800" spc="-10" dirty="0">
                <a:latin typeface="Arial"/>
                <a:cs typeface="Arial"/>
              </a:rPr>
              <a:t>не </a:t>
            </a:r>
            <a:r>
              <a:rPr sz="1800" spc="-15" dirty="0">
                <a:latin typeface="Arial"/>
                <a:cs typeface="Arial"/>
              </a:rPr>
              <a:t>охвачены </a:t>
            </a:r>
            <a:r>
              <a:rPr sz="1800" spc="-10" dirty="0">
                <a:latin typeface="Arial"/>
                <a:cs typeface="Arial"/>
              </a:rPr>
              <a:t>городскими </a:t>
            </a:r>
            <a:r>
              <a:rPr sz="1800" spc="-5" dirty="0">
                <a:latin typeface="Arial"/>
                <a:cs typeface="Arial"/>
              </a:rPr>
              <a:t>экскурсиями, </a:t>
            </a:r>
            <a:r>
              <a:rPr sz="1800" spc="-15" dirty="0">
                <a:latin typeface="Arial"/>
                <a:cs typeface="Arial"/>
              </a:rPr>
              <a:t>гости города, </a:t>
            </a:r>
            <a:r>
              <a:rPr sz="1800" spc="-5" dirty="0">
                <a:latin typeface="Arial"/>
                <a:cs typeface="Arial"/>
              </a:rPr>
              <a:t>турбизнес  редко </a:t>
            </a:r>
            <a:r>
              <a:rPr sz="1800" spc="-15" dirty="0">
                <a:latin typeface="Arial"/>
                <a:cs typeface="Arial"/>
              </a:rPr>
              <a:t>проявляют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-5" dirty="0">
                <a:latin typeface="Arial"/>
                <a:cs typeface="Arial"/>
              </a:rPr>
              <a:t>ним интерес. </a:t>
            </a:r>
            <a:r>
              <a:rPr sz="1800" dirty="0">
                <a:latin typeface="Arial"/>
                <a:cs typeface="Arial"/>
              </a:rPr>
              <a:t>Комплексы </a:t>
            </a:r>
            <a:r>
              <a:rPr sz="1800" spc="-5" dirty="0">
                <a:latin typeface="Arial"/>
                <a:cs typeface="Arial"/>
              </a:rPr>
              <a:t>исторической  застройки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«Старое </a:t>
            </a:r>
            <a:r>
              <a:rPr sz="1800" spc="-5" dirty="0">
                <a:latin typeface="Arial"/>
                <a:cs typeface="Arial"/>
              </a:rPr>
              <a:t>Канавино»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«Старое Сормово» </a:t>
            </a:r>
            <a:r>
              <a:rPr sz="1800" spc="-20" dirty="0">
                <a:latin typeface="Arial"/>
                <a:cs typeface="Arial"/>
              </a:rPr>
              <a:t>богаты  </a:t>
            </a:r>
            <a:r>
              <a:rPr sz="1800" spc="-15" dirty="0">
                <a:latin typeface="Arial"/>
                <a:cs typeface="Arial"/>
              </a:rPr>
              <a:t>достопримечательностями, </a:t>
            </a:r>
            <a:r>
              <a:rPr sz="1800" spc="-5" dirty="0">
                <a:latin typeface="Arial"/>
                <a:cs typeface="Arial"/>
              </a:rPr>
              <a:t>они </a:t>
            </a:r>
            <a:r>
              <a:rPr sz="1800" spc="-10" dirty="0">
                <a:latin typeface="Arial"/>
                <a:cs typeface="Arial"/>
              </a:rPr>
              <a:t>нуждаются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уходе, </a:t>
            </a:r>
            <a:r>
              <a:rPr sz="1800" spc="-5" dirty="0">
                <a:latin typeface="Arial"/>
                <a:cs typeface="Arial"/>
              </a:rPr>
              <a:t>сохранении,  </a:t>
            </a:r>
            <a:r>
              <a:rPr sz="1800" spc="-10" dirty="0">
                <a:latin typeface="Arial"/>
                <a:cs typeface="Arial"/>
              </a:rPr>
              <a:t>популяризации,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том числе </a:t>
            </a:r>
            <a:r>
              <a:rPr sz="1800" spc="-15" dirty="0">
                <a:latin typeface="Arial"/>
                <a:cs typeface="Arial"/>
              </a:rPr>
              <a:t>художественными </a:t>
            </a:r>
            <a:r>
              <a:rPr sz="1800" spc="-5" dirty="0">
                <a:latin typeface="Arial"/>
                <a:cs typeface="Arial"/>
              </a:rPr>
              <a:t>приемами. </a:t>
            </a:r>
            <a:r>
              <a:rPr sz="1800" spc="-30" dirty="0">
                <a:latin typeface="Arial"/>
                <a:cs typeface="Arial"/>
              </a:rPr>
              <a:t>Со  </a:t>
            </a:r>
            <a:r>
              <a:rPr sz="1800" dirty="0">
                <a:latin typeface="Arial"/>
                <a:cs typeface="Arial"/>
              </a:rPr>
              <a:t>временем </a:t>
            </a:r>
            <a:r>
              <a:rPr sz="1800" spc="-5" dirty="0">
                <a:latin typeface="Arial"/>
                <a:cs typeface="Arial"/>
              </a:rPr>
              <a:t>они </a:t>
            </a:r>
            <a:r>
              <a:rPr sz="1800" spc="-15" dirty="0">
                <a:latin typeface="Arial"/>
                <a:cs typeface="Arial"/>
              </a:rPr>
              <a:t>могли </a:t>
            </a:r>
            <a:r>
              <a:rPr sz="1800" spc="-5" dirty="0">
                <a:latin typeface="Arial"/>
                <a:cs typeface="Arial"/>
              </a:rPr>
              <a:t>бы </a:t>
            </a:r>
            <a:r>
              <a:rPr sz="1800" spc="-20" dirty="0">
                <a:latin typeface="Arial"/>
                <a:cs typeface="Arial"/>
              </a:rPr>
              <a:t>стать </a:t>
            </a:r>
            <a:r>
              <a:rPr sz="1800" spc="-10" dirty="0">
                <a:latin typeface="Arial"/>
                <a:cs typeface="Arial"/>
              </a:rPr>
              <a:t>еще </a:t>
            </a:r>
            <a:r>
              <a:rPr sz="1800" spc="-20" dirty="0">
                <a:latin typeface="Arial"/>
                <a:cs typeface="Arial"/>
              </a:rPr>
              <a:t>одной </a:t>
            </a:r>
            <a:r>
              <a:rPr sz="1800" spc="-10" dirty="0">
                <a:latin typeface="Arial"/>
                <a:cs typeface="Arial"/>
              </a:rPr>
              <a:t>важной </a:t>
            </a:r>
            <a:r>
              <a:rPr sz="1800" spc="-15" dirty="0">
                <a:latin typeface="Arial"/>
                <a:cs typeface="Arial"/>
              </a:rPr>
              <a:t>составляющей  </a:t>
            </a:r>
            <a:r>
              <a:rPr sz="1800" spc="-10" dirty="0">
                <a:latin typeface="Arial"/>
                <a:cs typeface="Arial"/>
              </a:rPr>
              <a:t>городских </a:t>
            </a:r>
            <a:r>
              <a:rPr sz="1800" spc="-5" dirty="0">
                <a:latin typeface="Arial"/>
                <a:cs typeface="Arial"/>
              </a:rPr>
              <a:t>маршрутов</a:t>
            </a:r>
            <a:r>
              <a:rPr sz="1800" b="1" spc="-5" dirty="0">
                <a:latin typeface="Arial"/>
                <a:cs typeface="Arial"/>
              </a:rPr>
              <a:t>, </a:t>
            </a:r>
            <a:r>
              <a:rPr sz="1800" spc="-15" dirty="0">
                <a:latin typeface="Arial"/>
                <a:cs typeface="Arial"/>
              </a:rPr>
              <a:t>привлечь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20" dirty="0">
                <a:latin typeface="Arial"/>
                <a:cs typeface="Arial"/>
              </a:rPr>
              <a:t>город </a:t>
            </a:r>
            <a:r>
              <a:rPr sz="1800" spc="-15" dirty="0">
                <a:latin typeface="Arial"/>
                <a:cs typeface="Arial"/>
              </a:rPr>
              <a:t>дополнительный поток  </a:t>
            </a:r>
            <a:r>
              <a:rPr sz="1800" spc="-10" dirty="0">
                <a:latin typeface="Arial"/>
                <a:cs typeface="Arial"/>
              </a:rPr>
              <a:t>гостей.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AE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527026" y="6903516"/>
            <a:ext cx="184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solidFill>
                  <a:srgbClr val="AEABAB"/>
                </a:solidFill>
                <a:latin typeface="Arial"/>
                <a:cs typeface="Arial"/>
              </a:rPr>
              <a:t>14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8001000" y="1423416"/>
            <a:ext cx="4697095" cy="5135880"/>
            <a:chOff x="8001000" y="1423416"/>
            <a:chExt cx="4697095" cy="5135880"/>
          </a:xfrm>
        </p:grpSpPr>
        <p:sp>
          <p:nvSpPr>
            <p:cNvPr id="7" name="object 7"/>
            <p:cNvSpPr/>
            <p:nvPr/>
          </p:nvSpPr>
          <p:spPr>
            <a:xfrm>
              <a:off x="8001000" y="1423416"/>
              <a:ext cx="4696967" cy="51328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01000" y="1444752"/>
              <a:ext cx="4696967" cy="51145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6102" y="857834"/>
            <a:ext cx="42157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377440" algn="l"/>
              </a:tabLst>
            </a:pPr>
            <a:r>
              <a:rPr spc="190" dirty="0"/>
              <a:t>ОПИ</a:t>
            </a:r>
            <a:r>
              <a:rPr spc="105" dirty="0"/>
              <a:t>С</a:t>
            </a:r>
            <a:r>
              <a:rPr spc="130" dirty="0"/>
              <a:t>А</a:t>
            </a:r>
            <a:r>
              <a:rPr spc="180" dirty="0"/>
              <a:t>Н</a:t>
            </a:r>
            <a:r>
              <a:rPr spc="190" dirty="0"/>
              <a:t>И</a:t>
            </a:r>
            <a:r>
              <a:rPr spc="5" dirty="0"/>
              <a:t>Е</a:t>
            </a:r>
            <a:r>
              <a:rPr dirty="0"/>
              <a:t>	</a:t>
            </a:r>
            <a:r>
              <a:rPr lang="ru-RU" spc="190" dirty="0" smtClean="0"/>
              <a:t>ИДЕИ</a:t>
            </a:r>
            <a:endParaRPr spc="5" dirty="0"/>
          </a:p>
        </p:txBody>
      </p:sp>
      <p:sp>
        <p:nvSpPr>
          <p:cNvPr id="10" name="object 10"/>
          <p:cNvSpPr txBox="1"/>
          <p:nvPr/>
        </p:nvSpPr>
        <p:spPr>
          <a:xfrm>
            <a:off x="383540" y="1201648"/>
            <a:ext cx="7538720" cy="573516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45110">
              <a:lnSpc>
                <a:spcPct val="100000"/>
              </a:lnSpc>
              <a:spcBef>
                <a:spcPts val="810"/>
              </a:spcBef>
            </a:pPr>
            <a:r>
              <a:rPr sz="1600" b="1" dirty="0">
                <a:latin typeface="Arial"/>
                <a:cs typeface="Arial"/>
              </a:rPr>
              <a:t>« </a:t>
            </a:r>
            <a:r>
              <a:rPr sz="1600" b="1" spc="155" dirty="0">
                <a:latin typeface="Arial"/>
                <a:cs typeface="Arial"/>
              </a:rPr>
              <a:t>ШАЛЯПИН </a:t>
            </a:r>
            <a:r>
              <a:rPr sz="1600" b="1" spc="95" dirty="0">
                <a:latin typeface="Arial"/>
                <a:cs typeface="Arial"/>
              </a:rPr>
              <a:t>НА</a:t>
            </a:r>
            <a:r>
              <a:rPr sz="1600" b="1" spc="-114" dirty="0">
                <a:latin typeface="Arial"/>
                <a:cs typeface="Arial"/>
              </a:rPr>
              <a:t> </a:t>
            </a:r>
            <a:r>
              <a:rPr sz="1600" b="1" spc="150" dirty="0">
                <a:latin typeface="Arial"/>
                <a:cs typeface="Arial"/>
              </a:rPr>
              <a:t>БАЛКОНЕ»</a:t>
            </a:r>
            <a:endParaRPr sz="1600" dirty="0">
              <a:latin typeface="Arial"/>
              <a:cs typeface="Arial"/>
            </a:endParaRPr>
          </a:p>
          <a:p>
            <a:pPr marL="12700" marR="177165">
              <a:lnSpc>
                <a:spcPct val="90000"/>
              </a:lnSpc>
              <a:spcBef>
                <a:spcPts val="1010"/>
              </a:spcBef>
            </a:pPr>
            <a:r>
              <a:rPr sz="1800" dirty="0">
                <a:latin typeface="Arial"/>
                <a:cs typeface="Arial"/>
              </a:rPr>
              <a:t>В </a:t>
            </a:r>
            <a:r>
              <a:rPr sz="1800" spc="-35" dirty="0">
                <a:latin typeface="Arial"/>
                <a:cs typeface="Arial"/>
              </a:rPr>
              <a:t>год </a:t>
            </a:r>
            <a:r>
              <a:rPr sz="1800" spc="-10" dirty="0">
                <a:latin typeface="Arial"/>
                <a:cs typeface="Arial"/>
              </a:rPr>
              <a:t>800-летия </a:t>
            </a:r>
            <a:r>
              <a:rPr sz="1800" spc="-20" dirty="0">
                <a:latin typeface="Arial"/>
                <a:cs typeface="Arial"/>
              </a:rPr>
              <a:t>города </a:t>
            </a:r>
            <a:r>
              <a:rPr sz="1800" spc="-10" dirty="0">
                <a:latin typeface="Arial"/>
                <a:cs typeface="Arial"/>
              </a:rPr>
              <a:t>важно </a:t>
            </a:r>
            <a:r>
              <a:rPr sz="1800" spc="-5" dirty="0">
                <a:latin typeface="Arial"/>
                <a:cs typeface="Arial"/>
              </a:rPr>
              <a:t>вспомнить основные </a:t>
            </a:r>
            <a:r>
              <a:rPr sz="1800" dirty="0">
                <a:latin typeface="Arial"/>
                <a:cs typeface="Arial"/>
              </a:rPr>
              <a:t>исторические  события, в </a:t>
            </a:r>
            <a:r>
              <a:rPr sz="1800" spc="-15" dirty="0">
                <a:latin typeface="Arial"/>
                <a:cs typeface="Arial"/>
              </a:rPr>
              <a:t>том </a:t>
            </a:r>
            <a:r>
              <a:rPr sz="1800" dirty="0">
                <a:latin typeface="Arial"/>
                <a:cs typeface="Arial"/>
              </a:rPr>
              <a:t>числе </a:t>
            </a:r>
            <a:r>
              <a:rPr sz="1800" spc="-5" dirty="0">
                <a:latin typeface="Arial"/>
                <a:cs typeface="Arial"/>
              </a:rPr>
              <a:t>связанные </a:t>
            </a:r>
            <a:r>
              <a:rPr sz="1800" dirty="0">
                <a:latin typeface="Arial"/>
                <a:cs typeface="Arial"/>
              </a:rPr>
              <a:t>с именем, </a:t>
            </a:r>
            <a:r>
              <a:rPr sz="1800" spc="-10" dirty="0">
                <a:latin typeface="Arial"/>
                <a:cs typeface="Arial"/>
              </a:rPr>
              <a:t>которое </a:t>
            </a:r>
            <a:r>
              <a:rPr sz="1800" spc="-5" dirty="0">
                <a:latin typeface="Arial"/>
                <a:cs typeface="Arial"/>
              </a:rPr>
              <a:t>носил наш </a:t>
            </a:r>
            <a:r>
              <a:rPr sz="1800" spc="-20" dirty="0">
                <a:latin typeface="Arial"/>
                <a:cs typeface="Arial"/>
              </a:rPr>
              <a:t>город  </a:t>
            </a:r>
            <a:r>
              <a:rPr sz="1800" dirty="0">
                <a:latin typeface="Arial"/>
                <a:cs typeface="Arial"/>
              </a:rPr>
              <a:t>58 </a:t>
            </a:r>
            <a:r>
              <a:rPr sz="1800" spc="-70" dirty="0">
                <a:latin typeface="Arial"/>
                <a:cs typeface="Arial"/>
              </a:rPr>
              <a:t>лет. </a:t>
            </a:r>
            <a:r>
              <a:rPr sz="1800" spc="-10" dirty="0">
                <a:latin typeface="Arial"/>
                <a:cs typeface="Arial"/>
              </a:rPr>
              <a:t>Всего два </a:t>
            </a:r>
            <a:r>
              <a:rPr sz="1800" spc="-25" dirty="0">
                <a:latin typeface="Arial"/>
                <a:cs typeface="Arial"/>
              </a:rPr>
              <a:t>года </a:t>
            </a:r>
            <a:r>
              <a:rPr sz="1800" spc="-10" dirty="0">
                <a:latin typeface="Arial"/>
                <a:cs typeface="Arial"/>
              </a:rPr>
              <a:t>назад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5" dirty="0">
                <a:latin typeface="Arial"/>
                <a:cs typeface="Arial"/>
              </a:rPr>
              <a:t>городе отмечали </a:t>
            </a:r>
            <a:r>
              <a:rPr sz="1800" spc="-5" dirty="0">
                <a:latin typeface="Arial"/>
                <a:cs typeface="Arial"/>
              </a:rPr>
              <a:t>150-летие </a:t>
            </a:r>
            <a:r>
              <a:rPr sz="1800" spc="15" dirty="0">
                <a:latin typeface="Arial"/>
                <a:cs typeface="Arial"/>
              </a:rPr>
              <a:t>со </a:t>
            </a:r>
            <a:r>
              <a:rPr sz="1800" spc="-5" dirty="0">
                <a:latin typeface="Arial"/>
                <a:cs typeface="Arial"/>
              </a:rPr>
              <a:t>дня  рождения </a:t>
            </a:r>
            <a:r>
              <a:rPr sz="1800" spc="-20" dirty="0">
                <a:latin typeface="Arial"/>
                <a:cs typeface="Arial"/>
              </a:rPr>
              <a:t>М. </a:t>
            </a:r>
            <a:r>
              <a:rPr sz="1800" spc="-15" dirty="0">
                <a:latin typeface="Arial"/>
                <a:cs typeface="Arial"/>
              </a:rPr>
              <a:t>Горького. </a:t>
            </a:r>
            <a:r>
              <a:rPr sz="1800" dirty="0">
                <a:latin typeface="Arial"/>
                <a:cs typeface="Arial"/>
              </a:rPr>
              <a:t>Всемирно </a:t>
            </a:r>
            <a:r>
              <a:rPr sz="1800" spc="-10" dirty="0">
                <a:latin typeface="Arial"/>
                <a:cs typeface="Arial"/>
              </a:rPr>
              <a:t>известного оперного </a:t>
            </a:r>
            <a:r>
              <a:rPr sz="1800" dirty="0">
                <a:latin typeface="Arial"/>
                <a:cs typeface="Arial"/>
              </a:rPr>
              <a:t>певца </a:t>
            </a:r>
            <a:r>
              <a:rPr sz="1800" spc="-10" dirty="0">
                <a:latin typeface="Arial"/>
                <a:cs typeface="Arial"/>
              </a:rPr>
              <a:t>Федора  </a:t>
            </a:r>
            <a:r>
              <a:rPr sz="1800" dirty="0">
                <a:latin typeface="Arial"/>
                <a:cs typeface="Arial"/>
              </a:rPr>
              <a:t>Шаляпина </a:t>
            </a:r>
            <a:r>
              <a:rPr sz="1800" spc="-10" dirty="0">
                <a:latin typeface="Arial"/>
                <a:cs typeface="Arial"/>
              </a:rPr>
              <a:t>тесно </a:t>
            </a:r>
            <a:r>
              <a:rPr sz="1800" spc="-5" dirty="0">
                <a:latin typeface="Arial"/>
                <a:cs typeface="Arial"/>
              </a:rPr>
              <a:t>связывала </a:t>
            </a:r>
            <a:r>
              <a:rPr sz="1800" spc="-10" dirty="0">
                <a:latin typeface="Arial"/>
                <a:cs typeface="Arial"/>
              </a:rPr>
              <a:t>дружба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15" dirty="0">
                <a:latin typeface="Arial"/>
                <a:cs typeface="Arial"/>
              </a:rPr>
              <a:t>писателем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Алексеем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</a:pPr>
            <a:r>
              <a:rPr sz="1800" dirty="0">
                <a:latin typeface="Arial"/>
                <a:cs typeface="Arial"/>
              </a:rPr>
              <a:t>Пешковым, </a:t>
            </a:r>
            <a:r>
              <a:rPr sz="1800" spc="-5" dirty="0">
                <a:latin typeface="Arial"/>
                <a:cs typeface="Arial"/>
              </a:rPr>
              <a:t>да </a:t>
            </a:r>
            <a:r>
              <a:rPr sz="1800" dirty="0">
                <a:latin typeface="Arial"/>
                <a:cs typeface="Arial"/>
              </a:rPr>
              <a:t>и в </a:t>
            </a:r>
            <a:r>
              <a:rPr sz="1800" spc="-5" dirty="0">
                <a:latin typeface="Arial"/>
                <a:cs typeface="Arial"/>
              </a:rPr>
              <a:t>Нижнем </a:t>
            </a:r>
            <a:r>
              <a:rPr sz="1800" spc="-15" dirty="0">
                <a:latin typeface="Arial"/>
                <a:cs typeface="Arial"/>
              </a:rPr>
              <a:t>Новгороде </a:t>
            </a:r>
            <a:r>
              <a:rPr sz="1800" dirty="0">
                <a:latin typeface="Arial"/>
                <a:cs typeface="Arial"/>
              </a:rPr>
              <a:t>он был </a:t>
            </a:r>
            <a:r>
              <a:rPr sz="1800" spc="-10" dirty="0">
                <a:latin typeface="Arial"/>
                <a:cs typeface="Arial"/>
              </a:rPr>
              <a:t>не </a:t>
            </a:r>
            <a:r>
              <a:rPr sz="1800" dirty="0">
                <a:latin typeface="Arial"/>
                <a:cs typeface="Arial"/>
              </a:rPr>
              <a:t>чужой. </a:t>
            </a:r>
            <a:r>
              <a:rPr sz="1800" spc="-20" dirty="0">
                <a:latin typeface="Arial"/>
                <a:cs typeface="Arial"/>
              </a:rPr>
              <a:t>Его </a:t>
            </a:r>
            <a:r>
              <a:rPr sz="1800" spc="-15" dirty="0">
                <a:latin typeface="Arial"/>
                <a:cs typeface="Arial"/>
              </a:rPr>
              <a:t>заслуга во  </a:t>
            </a:r>
            <a:r>
              <a:rPr sz="1800" spc="-10" dirty="0">
                <a:latin typeface="Arial"/>
                <a:cs typeface="Arial"/>
              </a:rPr>
              <a:t>многом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10" dirty="0">
                <a:latin typeface="Arial"/>
                <a:cs typeface="Arial"/>
              </a:rPr>
              <a:t>строительство </a:t>
            </a:r>
            <a:r>
              <a:rPr sz="1800" spc="-15" dirty="0">
                <a:latin typeface="Arial"/>
                <a:cs typeface="Arial"/>
              </a:rPr>
              <a:t>Народного </a:t>
            </a:r>
            <a:r>
              <a:rPr sz="1800" spc="10" dirty="0">
                <a:latin typeface="Arial"/>
                <a:cs typeface="Arial"/>
              </a:rPr>
              <a:t>Дома </a:t>
            </a:r>
            <a:r>
              <a:rPr sz="1800" spc="-5" dirty="0">
                <a:latin typeface="Arial"/>
                <a:cs typeface="Arial"/>
              </a:rPr>
              <a:t>(ныне </a:t>
            </a:r>
            <a:r>
              <a:rPr sz="1800" spc="-10" dirty="0">
                <a:latin typeface="Arial"/>
                <a:cs typeface="Arial"/>
              </a:rPr>
              <a:t>оперного театра), </a:t>
            </a:r>
            <a:r>
              <a:rPr sz="1800" dirty="0">
                <a:latin typeface="Arial"/>
                <a:cs typeface="Arial"/>
              </a:rPr>
              <a:t>и  </a:t>
            </a:r>
            <a:r>
              <a:rPr sz="1800" spc="-10" dirty="0">
                <a:latin typeface="Arial"/>
                <a:cs typeface="Arial"/>
              </a:rPr>
              <a:t>другие </a:t>
            </a:r>
            <a:r>
              <a:rPr sz="1800" spc="-20" dirty="0">
                <a:latin typeface="Arial"/>
                <a:cs typeface="Arial"/>
              </a:rPr>
              <a:t>благотворительные </a:t>
            </a:r>
            <a:r>
              <a:rPr sz="1800" dirty="0">
                <a:latin typeface="Arial"/>
                <a:cs typeface="Arial"/>
              </a:rPr>
              <a:t>мероприятия, </a:t>
            </a:r>
            <a:r>
              <a:rPr sz="1800" spc="-10" dirty="0">
                <a:latin typeface="Arial"/>
                <a:cs typeface="Arial"/>
              </a:rPr>
              <a:t>организованные вместе </a:t>
            </a:r>
            <a:r>
              <a:rPr sz="1800" dirty="0">
                <a:latin typeface="Arial"/>
                <a:cs typeface="Arial"/>
              </a:rPr>
              <a:t>с  </a:t>
            </a:r>
            <a:r>
              <a:rPr sz="1800" spc="-15" dirty="0">
                <a:latin typeface="Arial"/>
                <a:cs typeface="Arial"/>
              </a:rPr>
              <a:t>Горьким. </a:t>
            </a:r>
            <a:r>
              <a:rPr sz="1800" spc="-10" dirty="0">
                <a:latin typeface="Arial"/>
                <a:cs typeface="Arial"/>
              </a:rPr>
              <a:t>Многие начинания </a:t>
            </a:r>
            <a:r>
              <a:rPr sz="1800" spc="-20" dirty="0">
                <a:latin typeface="Arial"/>
                <a:cs typeface="Arial"/>
              </a:rPr>
              <a:t>писателя </a:t>
            </a:r>
            <a:r>
              <a:rPr sz="1800" dirty="0">
                <a:latin typeface="Arial"/>
                <a:cs typeface="Arial"/>
              </a:rPr>
              <a:t>и певца </a:t>
            </a:r>
            <a:r>
              <a:rPr sz="1800" spc="-5" dirty="0">
                <a:latin typeface="Arial"/>
                <a:cs typeface="Arial"/>
              </a:rPr>
              <a:t>зародились именно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в</a:t>
            </a:r>
          </a:p>
          <a:p>
            <a:pPr marL="12700" marR="49530">
              <a:lnSpc>
                <a:spcPct val="90000"/>
              </a:lnSpc>
            </a:pPr>
            <a:r>
              <a:rPr sz="1800" spc="-15" dirty="0">
                <a:latin typeface="Arial"/>
                <a:cs typeface="Arial"/>
              </a:rPr>
              <a:t>квартале </a:t>
            </a:r>
            <a:r>
              <a:rPr sz="1800" spc="-5" dirty="0">
                <a:latin typeface="Arial"/>
                <a:cs typeface="Arial"/>
              </a:rPr>
              <a:t>церкви </a:t>
            </a:r>
            <a:r>
              <a:rPr sz="1800" spc="-40" dirty="0">
                <a:latin typeface="Arial"/>
                <a:cs typeface="Arial"/>
              </a:rPr>
              <a:t>Трех </a:t>
            </a:r>
            <a:r>
              <a:rPr sz="1800" spc="-15" dirty="0">
                <a:latin typeface="Arial"/>
                <a:cs typeface="Arial"/>
              </a:rPr>
              <a:t>Святителей, </a:t>
            </a:r>
            <a:r>
              <a:rPr sz="1800" spc="-30" dirty="0">
                <a:latin typeface="Arial"/>
                <a:cs typeface="Arial"/>
              </a:rPr>
              <a:t>где </a:t>
            </a:r>
            <a:r>
              <a:rPr sz="1800" dirty="0">
                <a:latin typeface="Arial"/>
                <a:cs typeface="Arial"/>
              </a:rPr>
              <a:t>и жила семья Пешковых и с  </a:t>
            </a:r>
            <a:r>
              <a:rPr sz="1800" spc="-5" dirty="0">
                <a:latin typeface="Arial"/>
                <a:cs typeface="Arial"/>
              </a:rPr>
              <a:t>балкона </a:t>
            </a:r>
            <a:r>
              <a:rPr sz="1800" spc="-25" dirty="0">
                <a:latin typeface="Arial"/>
                <a:cs typeface="Arial"/>
              </a:rPr>
              <a:t>пел </a:t>
            </a:r>
            <a:r>
              <a:rPr sz="1800" dirty="0">
                <a:latin typeface="Arial"/>
                <a:cs typeface="Arial"/>
              </a:rPr>
              <a:t>Шаляпин, </a:t>
            </a:r>
            <a:r>
              <a:rPr sz="1800" spc="5" dirty="0">
                <a:latin typeface="Arial"/>
                <a:cs typeface="Arial"/>
              </a:rPr>
              <a:t>собирая </a:t>
            </a:r>
            <a:r>
              <a:rPr sz="1800" spc="-5" dirty="0">
                <a:latin typeface="Arial"/>
                <a:cs typeface="Arial"/>
              </a:rPr>
              <a:t>публику </a:t>
            </a:r>
            <a:r>
              <a:rPr sz="1800" spc="-15" dirty="0">
                <a:latin typeface="Arial"/>
                <a:cs typeface="Arial"/>
              </a:rPr>
              <a:t>разного статуса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возраста. </a:t>
            </a:r>
            <a:r>
              <a:rPr sz="1800" dirty="0">
                <a:latin typeface="Arial"/>
                <a:cs typeface="Arial"/>
              </a:rPr>
              <a:t>В  </a:t>
            </a:r>
            <a:r>
              <a:rPr sz="1800" spc="-5" dirty="0">
                <a:latin typeface="Arial"/>
                <a:cs typeface="Arial"/>
              </a:rPr>
              <a:t>юбилейный </a:t>
            </a:r>
            <a:r>
              <a:rPr sz="1800" spc="-35" dirty="0">
                <a:latin typeface="Arial"/>
                <a:cs typeface="Arial"/>
              </a:rPr>
              <a:t>год </a:t>
            </a:r>
            <a:r>
              <a:rPr sz="1800" spc="-10" dirty="0">
                <a:latin typeface="Arial"/>
                <a:cs typeface="Arial"/>
              </a:rPr>
              <a:t>важно </a:t>
            </a:r>
            <a:r>
              <a:rPr sz="1800" spc="-5" dirty="0">
                <a:latin typeface="Arial"/>
                <a:cs typeface="Arial"/>
              </a:rPr>
              <a:t>вновь </a:t>
            </a:r>
            <a:r>
              <a:rPr sz="1800" spc="-15" dirty="0">
                <a:latin typeface="Arial"/>
                <a:cs typeface="Arial"/>
              </a:rPr>
              <a:t>объединить </a:t>
            </a:r>
            <a:r>
              <a:rPr sz="1800" spc="-5" dirty="0">
                <a:latin typeface="Arial"/>
                <a:cs typeface="Arial"/>
              </a:rPr>
              <a:t>поколения посредством  </a:t>
            </a:r>
            <a:r>
              <a:rPr sz="1800" dirty="0">
                <a:latin typeface="Arial"/>
                <a:cs typeface="Arial"/>
              </a:rPr>
              <a:t>музыки и </a:t>
            </a:r>
            <a:r>
              <a:rPr sz="1800" spc="-10" dirty="0">
                <a:latin typeface="Arial"/>
                <a:cs typeface="Arial"/>
              </a:rPr>
              <a:t>других </a:t>
            </a:r>
            <a:r>
              <a:rPr sz="1800" spc="-25" dirty="0">
                <a:latin typeface="Arial"/>
                <a:cs typeface="Arial"/>
              </a:rPr>
              <a:t>культурных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событий.</a:t>
            </a:r>
            <a:endParaRPr sz="1800" dirty="0">
              <a:latin typeface="Arial"/>
              <a:cs typeface="Arial"/>
            </a:endParaRPr>
          </a:p>
          <a:p>
            <a:pPr marL="12700" marR="19685">
              <a:lnSpc>
                <a:spcPct val="90000"/>
              </a:lnSpc>
              <a:spcBef>
                <a:spcPts val="1105"/>
              </a:spcBef>
            </a:pPr>
            <a:r>
              <a:rPr lang="ru-RU" sz="1800" spc="5" dirty="0" smtClean="0">
                <a:solidFill>
                  <a:srgbClr val="0D0D0D"/>
                </a:solidFill>
                <a:latin typeface="Arial"/>
                <a:cs typeface="Arial"/>
              </a:rPr>
              <a:t>Идея</a:t>
            </a:r>
            <a:r>
              <a:rPr sz="1800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включает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800" spc="-15" dirty="0" err="1">
                <a:solidFill>
                  <a:srgbClr val="0D0D0D"/>
                </a:solidFill>
                <a:latin typeface="Arial"/>
                <a:cs typeface="Arial"/>
              </a:rPr>
              <a:t>себя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ru-RU" sz="1800" spc="-15" dirty="0" smtClean="0">
                <a:solidFill>
                  <a:srgbClr val="0D0D0D"/>
                </a:solidFill>
                <a:latin typeface="Arial"/>
                <a:cs typeface="Arial"/>
              </a:rPr>
              <a:t>проведение </a:t>
            </a:r>
            <a:r>
              <a:rPr sz="1800" spc="5" dirty="0" err="1" smtClean="0">
                <a:solidFill>
                  <a:srgbClr val="0D0D0D"/>
                </a:solidFill>
                <a:latin typeface="Arial"/>
                <a:cs typeface="Arial"/>
              </a:rPr>
              <a:t>цикл</a:t>
            </a:r>
            <a:r>
              <a:rPr lang="ru-RU" sz="1800" spc="5" dirty="0" smtClean="0">
                <a:solidFill>
                  <a:srgbClr val="0D0D0D"/>
                </a:solidFill>
                <a:latin typeface="Arial"/>
                <a:cs typeface="Arial"/>
              </a:rPr>
              <a:t>а</a:t>
            </a:r>
            <a:r>
              <a:rPr sz="1800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музыкальных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вечеров. Планируется, что  один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раз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неделю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балкона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дома № </a:t>
            </a:r>
            <a:r>
              <a:rPr sz="1800" spc="-45" dirty="0">
                <a:solidFill>
                  <a:srgbClr val="0D0D0D"/>
                </a:solidFill>
                <a:latin typeface="Arial"/>
                <a:cs typeface="Arial"/>
              </a:rPr>
              <a:t>11Б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по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ул.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Короленко, </a:t>
            </a:r>
            <a:r>
              <a:rPr sz="1800" spc="-30" dirty="0">
                <a:solidFill>
                  <a:srgbClr val="0D0D0D"/>
                </a:solidFill>
                <a:latin typeface="Arial"/>
                <a:cs typeface="Arial"/>
              </a:rPr>
              <a:t>где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 1901 </a:t>
            </a:r>
            <a:r>
              <a:rPr sz="1800" spc="-30" dirty="0">
                <a:solidFill>
                  <a:srgbClr val="0D0D0D"/>
                </a:solidFill>
                <a:latin typeface="Arial"/>
                <a:cs typeface="Arial"/>
              </a:rPr>
              <a:t>году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жил Максим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Горький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в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гости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к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которому приезжал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Федор 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Шаляпин,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спустя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более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100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лет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вновь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зазвучит</a:t>
            </a:r>
            <a:r>
              <a:rPr sz="1800" spc="-3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пение</a:t>
            </a:r>
            <a:endParaRPr sz="1800" dirty="0">
              <a:latin typeface="Arial"/>
              <a:cs typeface="Arial"/>
            </a:endParaRPr>
          </a:p>
          <a:p>
            <a:pPr marL="12700" marR="426720">
              <a:lnSpc>
                <a:spcPts val="1939"/>
              </a:lnSpc>
              <a:spcBef>
                <a:spcPts val="1140"/>
              </a:spcBef>
            </a:pP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800" spc="5" dirty="0">
                <a:solidFill>
                  <a:srgbClr val="0D0D0D"/>
                </a:solidFill>
                <a:latin typeface="Arial"/>
                <a:cs typeface="Arial"/>
              </a:rPr>
              <a:t>площадку </a:t>
            </a:r>
            <a:r>
              <a:rPr sz="1800" spc="-35" dirty="0">
                <a:solidFill>
                  <a:srgbClr val="0D0D0D"/>
                </a:solidFill>
                <a:latin typeface="Arial"/>
                <a:cs typeface="Arial"/>
              </a:rPr>
              <a:t>буду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приглашены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оперные певцы,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которые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исполнят 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различные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музыкальные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произведения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из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репертуара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Шаляпина.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31023" y="1414272"/>
            <a:ext cx="515112" cy="4846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27026" y="6903516"/>
            <a:ext cx="184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solidFill>
                  <a:srgbClr val="AEABAB"/>
                </a:solidFill>
                <a:latin typeface="Arial"/>
                <a:cs typeface="Arial"/>
              </a:rPr>
              <a:t>15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4357" y="1331468"/>
            <a:ext cx="7433945" cy="864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1400" b="1" spc="-15" dirty="0" smtClean="0">
                <a:latin typeface="Arial"/>
                <a:cs typeface="Arial"/>
              </a:rPr>
              <a:t>ИДЕЯ</a:t>
            </a:r>
            <a:r>
              <a:rPr sz="1400" b="1" spc="-15" dirty="0" smtClean="0">
                <a:latin typeface="Arial"/>
                <a:cs typeface="Arial"/>
              </a:rPr>
              <a:t> </a:t>
            </a:r>
            <a:r>
              <a:rPr lang="ru-RU" sz="1400" b="1" spc="-15" dirty="0" smtClean="0">
                <a:latin typeface="Arial"/>
                <a:cs typeface="Arial"/>
              </a:rPr>
              <a:t>: </a:t>
            </a:r>
            <a:r>
              <a:rPr sz="1400" b="1" spc="-15" dirty="0" smtClean="0">
                <a:latin typeface="Arial"/>
                <a:cs typeface="Arial"/>
              </a:rPr>
              <a:t>«</a:t>
            </a:r>
            <a:r>
              <a:rPr sz="1400" b="1" spc="-15" dirty="0">
                <a:latin typeface="Arial"/>
                <a:cs typeface="Arial"/>
              </a:rPr>
              <a:t>ШАЛЯПИН </a:t>
            </a:r>
            <a:r>
              <a:rPr sz="1400" b="1" spc="-10" dirty="0">
                <a:latin typeface="Arial"/>
                <a:cs typeface="Arial"/>
              </a:rPr>
              <a:t>НА</a:t>
            </a:r>
            <a:r>
              <a:rPr sz="1400" b="1" spc="-18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БАЛКОНЕ»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  <a:tabLst>
                <a:tab pos="893444" algn="l"/>
                <a:tab pos="2161540" algn="l"/>
                <a:tab pos="3503295" algn="l"/>
                <a:tab pos="5368925" algn="l"/>
              </a:tabLst>
            </a:pPr>
            <a:r>
              <a:rPr sz="1800" b="1" spc="5" dirty="0" err="1" smtClean="0">
                <a:latin typeface="Arial"/>
                <a:cs typeface="Arial"/>
              </a:rPr>
              <a:t>Цели</a:t>
            </a:r>
            <a:r>
              <a:rPr sz="1800" b="1" spc="-5" dirty="0" smtClean="0">
                <a:latin typeface="Arial"/>
                <a:cs typeface="Arial"/>
              </a:rPr>
              <a:t>:</a:t>
            </a:r>
            <a:r>
              <a:rPr sz="1800" b="1" spc="-5" dirty="0">
                <a:latin typeface="Arial"/>
                <a:cs typeface="Arial"/>
              </a:rPr>
              <a:t>	</a:t>
            </a:r>
            <a:r>
              <a:rPr sz="1800" dirty="0">
                <a:latin typeface="Arial"/>
                <a:cs typeface="Arial"/>
              </a:rPr>
              <a:t>Повысить	туристическую	</a:t>
            </a:r>
            <a:r>
              <a:rPr sz="1800" spc="-10" dirty="0">
                <a:latin typeface="Arial"/>
                <a:cs typeface="Arial"/>
              </a:rPr>
              <a:t>привлекательность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1174" y="2169922"/>
            <a:ext cx="270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2375" algn="l"/>
                <a:tab pos="2204085" algn="l"/>
              </a:tabLst>
            </a:pPr>
            <a:r>
              <a:rPr sz="1800" dirty="0">
                <a:latin typeface="Arial"/>
                <a:cs typeface="Arial"/>
              </a:rPr>
              <a:t>к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spc="-45" dirty="0">
                <a:latin typeface="Arial"/>
                <a:cs typeface="Arial"/>
              </a:rPr>
              <a:t>р</a:t>
            </a:r>
            <a:r>
              <a:rPr sz="1800" spc="-35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ла	</a:t>
            </a:r>
            <a:r>
              <a:rPr sz="1800" spc="-25" dirty="0">
                <a:latin typeface="Arial"/>
                <a:cs typeface="Arial"/>
              </a:rPr>
              <a:t>ц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кви	</a:t>
            </a:r>
            <a:r>
              <a:rPr sz="1800" spc="-114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х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7864" y="2169922"/>
            <a:ext cx="4220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1935" algn="l"/>
                <a:tab pos="2091055" algn="l"/>
                <a:tab pos="3707129" algn="l"/>
              </a:tabLst>
            </a:pPr>
            <a:r>
              <a:rPr sz="1800" spc="-5" dirty="0">
                <a:latin typeface="Arial"/>
                <a:cs typeface="Arial"/>
              </a:rPr>
              <a:t>С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spc="5" dirty="0">
                <a:latin typeface="Arial"/>
                <a:cs typeface="Arial"/>
              </a:rPr>
              <a:t>я</a:t>
            </a:r>
            <a:r>
              <a:rPr sz="1800" spc="-1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30" dirty="0">
                <a:latin typeface="Arial"/>
                <a:cs typeface="Arial"/>
              </a:rPr>
              <a:t>т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л</a:t>
            </a:r>
            <a:r>
              <a:rPr sz="1800" spc="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й	(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а	</a:t>
            </a:r>
            <a:r>
              <a:rPr sz="1800" spc="5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ре</a:t>
            </a:r>
            <a:r>
              <a:rPr sz="1800" spc="10" dirty="0">
                <a:latin typeface="Arial"/>
                <a:cs typeface="Arial"/>
              </a:rPr>
              <a:t>с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spc="-30" dirty="0">
                <a:latin typeface="Arial"/>
                <a:cs typeface="Arial"/>
              </a:rPr>
              <a:t>ч</a:t>
            </a:r>
            <a:r>
              <a:rPr sz="1800" spc="5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ии	</a:t>
            </a:r>
            <a:r>
              <a:rPr sz="1800" spc="-60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лиц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174" y="2443937"/>
            <a:ext cx="48266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4104" algn="l"/>
              </a:tabLst>
            </a:pPr>
            <a:r>
              <a:rPr sz="1800" spc="-5" dirty="0">
                <a:latin typeface="Arial"/>
                <a:cs typeface="Arial"/>
              </a:rPr>
              <a:t>Короленко-Новая-Славянская),	</a:t>
            </a:r>
            <a:r>
              <a:rPr sz="1800" spc="-15" dirty="0">
                <a:latin typeface="Arial"/>
                <a:cs typeface="Arial"/>
              </a:rPr>
              <a:t>Рассказать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1174" y="2718943"/>
            <a:ext cx="4832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3925" algn="l"/>
                <a:tab pos="1308100" algn="l"/>
                <a:tab pos="2097405" algn="l"/>
                <a:tab pos="3167380" algn="l"/>
                <a:tab pos="3448050" algn="l"/>
                <a:tab pos="4697730" algn="l"/>
              </a:tabLst>
            </a:pPr>
            <a:r>
              <a:rPr sz="1800" spc="5" dirty="0">
                <a:latin typeface="Arial"/>
                <a:cs typeface="Arial"/>
              </a:rPr>
              <a:t>фа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35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х	из	жи</a:t>
            </a:r>
            <a:r>
              <a:rPr sz="1800" spc="-15" dirty="0">
                <a:latin typeface="Arial"/>
                <a:cs typeface="Arial"/>
              </a:rPr>
              <a:t>з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и	</a:t>
            </a:r>
            <a:r>
              <a:rPr sz="1800" spc="-114" dirty="0">
                <a:latin typeface="Arial"/>
                <a:cs typeface="Arial"/>
              </a:rPr>
              <a:t>Г</a:t>
            </a:r>
            <a:r>
              <a:rPr sz="1800" spc="5" dirty="0">
                <a:latin typeface="Arial"/>
                <a:cs typeface="Arial"/>
              </a:rPr>
              <a:t>ор</a:t>
            </a:r>
            <a:r>
              <a:rPr sz="1800" dirty="0">
                <a:latin typeface="Arial"/>
                <a:cs typeface="Arial"/>
              </a:rPr>
              <a:t>ь</a:t>
            </a:r>
            <a:r>
              <a:rPr sz="1800" spc="20" dirty="0">
                <a:latin typeface="Arial"/>
                <a:cs typeface="Arial"/>
              </a:rPr>
              <a:t>к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spc="-60" dirty="0">
                <a:latin typeface="Arial"/>
                <a:cs typeface="Arial"/>
              </a:rPr>
              <a:t>г</a:t>
            </a:r>
            <a:r>
              <a:rPr sz="1800" dirty="0">
                <a:latin typeface="Arial"/>
                <a:cs typeface="Arial"/>
              </a:rPr>
              <a:t>о	и	Ш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л</a:t>
            </a:r>
            <a:r>
              <a:rPr sz="1800" spc="5" dirty="0">
                <a:latin typeface="Arial"/>
                <a:cs typeface="Arial"/>
              </a:rPr>
              <a:t>я</a:t>
            </a:r>
            <a:r>
              <a:rPr sz="1800" spc="-20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а	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1134" y="2443937"/>
            <a:ext cx="218694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100"/>
              </a:spcBef>
              <a:tabLst>
                <a:tab pos="524510" algn="l"/>
              </a:tabLst>
            </a:pPr>
            <a:r>
              <a:rPr sz="1800" dirty="0">
                <a:latin typeface="Arial"/>
                <a:cs typeface="Arial"/>
              </a:rPr>
              <a:t>о	</a:t>
            </a:r>
            <a:r>
              <a:rPr sz="1800" spc="-5" dirty="0">
                <a:latin typeface="Arial"/>
                <a:cs typeface="Arial"/>
              </a:rPr>
              <a:t>малоизвестных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61670" algn="l"/>
                <a:tab pos="1771650" algn="l"/>
                <a:tab pos="2052320" algn="l"/>
              </a:tabLst>
            </a:pPr>
            <a:r>
              <a:rPr sz="1800" spc="-55" dirty="0">
                <a:latin typeface="Arial"/>
                <a:cs typeface="Arial"/>
              </a:rPr>
              <a:t>э</a:t>
            </a:r>
            <a:r>
              <a:rPr sz="1800" spc="-35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м	к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spc="-70" dirty="0">
                <a:latin typeface="Arial"/>
                <a:cs typeface="Arial"/>
              </a:rPr>
              <a:t>р</a:t>
            </a:r>
            <a:r>
              <a:rPr sz="1800" spc="-35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ле	и	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4357" y="2993263"/>
            <a:ext cx="7435850" cy="356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698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Нижнем </a:t>
            </a:r>
            <a:r>
              <a:rPr sz="1800" spc="-10" dirty="0">
                <a:latin typeface="Arial"/>
                <a:cs typeface="Arial"/>
              </a:rPr>
              <a:t>Новгороде. </a:t>
            </a:r>
            <a:r>
              <a:rPr sz="1800" spc="-15" dirty="0">
                <a:latin typeface="Arial"/>
                <a:cs typeface="Arial"/>
              </a:rPr>
              <a:t>Разнообразить </a:t>
            </a:r>
            <a:r>
              <a:rPr sz="1800" spc="-5" dirty="0">
                <a:latin typeface="Arial"/>
                <a:cs typeface="Arial"/>
              </a:rPr>
              <a:t>смысловое </a:t>
            </a:r>
            <a:r>
              <a:rPr sz="1800" spc="-10" dirty="0">
                <a:latin typeface="Arial"/>
                <a:cs typeface="Arial"/>
              </a:rPr>
              <a:t>наполнение </a:t>
            </a:r>
            <a:r>
              <a:rPr sz="1800" spc="-25" dirty="0">
                <a:latin typeface="Arial"/>
                <a:cs typeface="Arial"/>
              </a:rPr>
              <a:t>этой  </a:t>
            </a:r>
            <a:r>
              <a:rPr sz="1800" spc="-10" dirty="0">
                <a:latin typeface="Arial"/>
                <a:cs typeface="Arial"/>
              </a:rPr>
              <a:t>территории не </a:t>
            </a:r>
            <a:r>
              <a:rPr sz="1800" spc="-15" dirty="0">
                <a:latin typeface="Arial"/>
                <a:cs typeface="Arial"/>
              </a:rPr>
              <a:t>только </a:t>
            </a:r>
            <a:r>
              <a:rPr sz="1800" spc="-10" dirty="0">
                <a:latin typeface="Arial"/>
                <a:cs typeface="Arial"/>
              </a:rPr>
              <a:t>через </a:t>
            </a:r>
            <a:r>
              <a:rPr sz="1800" spc="-5" dirty="0">
                <a:latin typeface="Arial"/>
                <a:cs typeface="Arial"/>
              </a:rPr>
              <a:t>историю, </a:t>
            </a:r>
            <a:r>
              <a:rPr sz="1800" spc="-10" dirty="0">
                <a:latin typeface="Arial"/>
                <a:cs typeface="Arial"/>
              </a:rPr>
              <a:t>но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через </a:t>
            </a:r>
            <a:r>
              <a:rPr sz="1800" spc="-25" dirty="0">
                <a:latin typeface="Arial"/>
                <a:cs typeface="Arial"/>
              </a:rPr>
              <a:t>музыку. </a:t>
            </a:r>
            <a:r>
              <a:rPr sz="1800" spc="-20" dirty="0">
                <a:latin typeface="Arial"/>
                <a:cs typeface="Arial"/>
              </a:rPr>
              <a:t>Создать  </a:t>
            </a:r>
            <a:r>
              <a:rPr sz="1800" spc="-15" dirty="0">
                <a:latin typeface="Arial"/>
                <a:cs typeface="Arial"/>
              </a:rPr>
              <a:t>новую точку </a:t>
            </a:r>
            <a:r>
              <a:rPr sz="1800" spc="-5" dirty="0">
                <a:latin typeface="Arial"/>
                <a:cs typeface="Arial"/>
              </a:rPr>
              <a:t>притяжения </a:t>
            </a:r>
            <a:r>
              <a:rPr sz="1800" dirty="0">
                <a:latin typeface="Arial"/>
                <a:cs typeface="Arial"/>
              </a:rPr>
              <a:t>для </a:t>
            </a:r>
            <a:r>
              <a:rPr sz="1800" spc="-10" dirty="0">
                <a:latin typeface="Arial"/>
                <a:cs typeface="Arial"/>
              </a:rPr>
              <a:t>творческих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личностей.</a:t>
            </a:r>
            <a:endParaRPr sz="1800" dirty="0">
              <a:latin typeface="Arial"/>
              <a:cs typeface="Arial"/>
            </a:endParaRPr>
          </a:p>
          <a:p>
            <a:pPr marL="299085" marR="6985" indent="-287020" algn="just">
              <a:lnSpc>
                <a:spcPct val="100000"/>
              </a:lnSpc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40" dirty="0">
                <a:latin typeface="Arial"/>
                <a:cs typeface="Arial"/>
              </a:rPr>
              <a:t>результате </a:t>
            </a:r>
            <a:r>
              <a:rPr sz="1800" spc="-5" dirty="0">
                <a:latin typeface="Arial"/>
                <a:cs typeface="Arial"/>
              </a:rPr>
              <a:t>фестиваля </a:t>
            </a:r>
            <a:r>
              <a:rPr sz="1800" spc="-20" dirty="0">
                <a:latin typeface="Arial"/>
                <a:cs typeface="Arial"/>
              </a:rPr>
              <a:t>жители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5" dirty="0">
                <a:latin typeface="Arial"/>
                <a:cs typeface="Arial"/>
              </a:rPr>
              <a:t>гости </a:t>
            </a:r>
            <a:r>
              <a:rPr sz="1800" spc="-20" dirty="0">
                <a:latin typeface="Arial"/>
                <a:cs typeface="Arial"/>
              </a:rPr>
              <a:t>города  </a:t>
            </a:r>
            <a:r>
              <a:rPr sz="1800" spc="-5" dirty="0">
                <a:latin typeface="Arial"/>
                <a:cs typeface="Arial"/>
              </a:rPr>
              <a:t>смогут погрузиться </a:t>
            </a:r>
            <a:r>
              <a:rPr sz="1800" dirty="0">
                <a:latin typeface="Arial"/>
                <a:cs typeface="Arial"/>
              </a:rPr>
              <a:t>в прошлое </a:t>
            </a:r>
            <a:r>
              <a:rPr sz="1800" spc="-10" dirty="0">
                <a:latin typeface="Arial"/>
                <a:cs typeface="Arial"/>
              </a:rPr>
              <a:t>квартала, </a:t>
            </a:r>
            <a:r>
              <a:rPr sz="1800" spc="-5" dirty="0">
                <a:latin typeface="Arial"/>
                <a:cs typeface="Arial"/>
              </a:rPr>
              <a:t>ощутить </a:t>
            </a:r>
            <a:r>
              <a:rPr sz="1800" spc="-15" dirty="0">
                <a:latin typeface="Arial"/>
                <a:cs typeface="Arial"/>
              </a:rPr>
              <a:t>себя  </a:t>
            </a:r>
            <a:r>
              <a:rPr sz="1800" dirty="0">
                <a:latin typeface="Arial"/>
                <a:cs typeface="Arial"/>
              </a:rPr>
              <a:t>участником, </a:t>
            </a:r>
            <a:r>
              <a:rPr sz="1800" spc="-20" dirty="0">
                <a:latin typeface="Arial"/>
                <a:cs typeface="Arial"/>
              </a:rPr>
              <a:t>свидетелем </a:t>
            </a:r>
            <a:r>
              <a:rPr sz="1800" spc="-15" dirty="0">
                <a:latin typeface="Arial"/>
                <a:cs typeface="Arial"/>
              </a:rPr>
              <a:t>встреч </a:t>
            </a:r>
            <a:r>
              <a:rPr sz="1800" spc="-20" dirty="0">
                <a:latin typeface="Arial"/>
                <a:cs typeface="Arial"/>
              </a:rPr>
              <a:t>Горького </a:t>
            </a:r>
            <a:r>
              <a:rPr sz="1800" dirty="0">
                <a:latin typeface="Arial"/>
                <a:cs typeface="Arial"/>
              </a:rPr>
              <a:t>и Шаляпина. Повысить  </a:t>
            </a:r>
            <a:r>
              <a:rPr sz="1800" spc="-5" dirty="0">
                <a:latin typeface="Arial"/>
                <a:cs typeface="Arial"/>
              </a:rPr>
              <a:t>интерес </a:t>
            </a:r>
            <a:r>
              <a:rPr sz="1800" dirty="0">
                <a:latin typeface="Arial"/>
                <a:cs typeface="Arial"/>
              </a:rPr>
              <a:t>к </a:t>
            </a:r>
            <a:r>
              <a:rPr sz="1800" spc="5" dirty="0">
                <a:latin typeface="Arial"/>
                <a:cs typeface="Arial"/>
              </a:rPr>
              <a:t>классической </a:t>
            </a:r>
            <a:r>
              <a:rPr sz="1800" dirty="0">
                <a:latin typeface="Arial"/>
                <a:cs typeface="Arial"/>
              </a:rPr>
              <a:t>музыки и к </a:t>
            </a:r>
            <a:r>
              <a:rPr sz="1800" spc="-15" dirty="0">
                <a:latin typeface="Arial"/>
                <a:cs typeface="Arial"/>
              </a:rPr>
              <a:t>кварталу </a:t>
            </a:r>
            <a:r>
              <a:rPr sz="1800" dirty="0">
                <a:latin typeface="Arial"/>
                <a:cs typeface="Arial"/>
              </a:rPr>
              <a:t>в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целом</a:t>
            </a:r>
            <a:endParaRPr sz="1800" dirty="0">
              <a:latin typeface="Arial"/>
              <a:cs typeface="Arial"/>
            </a:endParaRPr>
          </a:p>
          <a:p>
            <a:pPr marL="299085" marR="5080" indent="-287020" algn="just">
              <a:lnSpc>
                <a:spcPct val="90000"/>
              </a:lnSpc>
              <a:spcBef>
                <a:spcPts val="1110"/>
              </a:spcBef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Расширение </a:t>
            </a:r>
            <a:r>
              <a:rPr sz="1800" spc="-25" dirty="0">
                <a:latin typeface="Arial"/>
                <a:cs typeface="Arial"/>
              </a:rPr>
              <a:t>культурной </a:t>
            </a:r>
            <a:r>
              <a:rPr sz="1800" dirty="0">
                <a:latin typeface="Arial"/>
                <a:cs typeface="Arial"/>
              </a:rPr>
              <a:t>программы  </a:t>
            </a:r>
            <a:r>
              <a:rPr sz="1800" spc="-5" dirty="0">
                <a:latin typeface="Arial"/>
                <a:cs typeface="Arial"/>
              </a:rPr>
              <a:t>фестиваля </a:t>
            </a:r>
            <a:r>
              <a:rPr sz="1800" dirty="0">
                <a:latin typeface="Arial"/>
                <a:cs typeface="Arial"/>
              </a:rPr>
              <a:t>с помощью новых </a:t>
            </a:r>
            <a:r>
              <a:rPr sz="1800" spc="5" dirty="0">
                <a:latin typeface="Arial"/>
                <a:cs typeface="Arial"/>
              </a:rPr>
              <a:t>локаций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5" dirty="0">
                <a:latin typeface="Arial"/>
                <a:cs typeface="Arial"/>
              </a:rPr>
              <a:t>квартале </a:t>
            </a:r>
            <a:r>
              <a:rPr sz="1800" spc="-10" dirty="0">
                <a:latin typeface="Arial"/>
                <a:cs typeface="Arial"/>
              </a:rPr>
              <a:t>церкви </a:t>
            </a:r>
            <a:r>
              <a:rPr sz="1800" spc="-35" dirty="0">
                <a:latin typeface="Arial"/>
                <a:cs typeface="Arial"/>
              </a:rPr>
              <a:t>Трех  </a:t>
            </a:r>
            <a:r>
              <a:rPr sz="1800" spc="-15" dirty="0">
                <a:latin typeface="Arial"/>
                <a:cs typeface="Arial"/>
              </a:rPr>
              <a:t>святителей. </a:t>
            </a:r>
            <a:r>
              <a:rPr sz="1800" spc="-10" dirty="0">
                <a:latin typeface="Arial"/>
                <a:cs typeface="Arial"/>
              </a:rPr>
              <a:t>Организация </a:t>
            </a:r>
            <a:r>
              <a:rPr sz="1800" spc="-15" dirty="0">
                <a:latin typeface="Arial"/>
                <a:cs typeface="Arial"/>
              </a:rPr>
              <a:t>образовательных </a:t>
            </a:r>
            <a:r>
              <a:rPr sz="1800" spc="-5" dirty="0">
                <a:latin typeface="Arial"/>
                <a:cs typeface="Arial"/>
              </a:rPr>
              <a:t>программ  </a:t>
            </a:r>
            <a:r>
              <a:rPr sz="1800" dirty="0">
                <a:latin typeface="Arial"/>
                <a:cs typeface="Arial"/>
              </a:rPr>
              <a:t>для  </a:t>
            </a:r>
            <a:r>
              <a:rPr sz="1800" spc="-5" dirty="0">
                <a:latin typeface="Arial"/>
                <a:cs typeface="Arial"/>
              </a:rPr>
              <a:t>начинающих </a:t>
            </a:r>
            <a:r>
              <a:rPr sz="1800" spc="-10" dirty="0">
                <a:latin typeface="Arial"/>
                <a:cs typeface="Arial"/>
              </a:rPr>
              <a:t>талантов. </a:t>
            </a:r>
            <a:r>
              <a:rPr sz="1800" spc="-5" dirty="0">
                <a:latin typeface="Arial"/>
                <a:cs typeface="Arial"/>
              </a:rPr>
              <a:t>Организация площадки </a:t>
            </a:r>
            <a:r>
              <a:rPr sz="1800" spc="-10" dirty="0">
                <a:latin typeface="Arial"/>
                <a:cs typeface="Arial"/>
              </a:rPr>
              <a:t>для </a:t>
            </a:r>
            <a:r>
              <a:rPr sz="1800" spc="-5" dirty="0">
                <a:latin typeface="Arial"/>
                <a:cs typeface="Arial"/>
              </a:rPr>
              <a:t>выступления  </a:t>
            </a:r>
            <a:r>
              <a:rPr sz="1800" spc="-10" dirty="0">
                <a:latin typeface="Arial"/>
                <a:cs typeface="Arial"/>
              </a:rPr>
              <a:t>уличных </a:t>
            </a:r>
            <a:r>
              <a:rPr sz="1800" dirty="0">
                <a:latin typeface="Arial"/>
                <a:cs typeface="Arial"/>
              </a:rPr>
              <a:t>музыкантов. </a:t>
            </a:r>
            <a:r>
              <a:rPr sz="1800" spc="-15" dirty="0">
                <a:latin typeface="Arial"/>
                <a:cs typeface="Arial"/>
              </a:rPr>
              <a:t>Развитие квартала </a:t>
            </a:r>
            <a:r>
              <a:rPr sz="1800" spc="10" dirty="0">
                <a:latin typeface="Arial"/>
                <a:cs typeface="Arial"/>
              </a:rPr>
              <a:t>как </a:t>
            </a:r>
            <a:r>
              <a:rPr sz="1800" spc="-25" dirty="0">
                <a:latin typeface="Arial"/>
                <a:cs typeface="Arial"/>
              </a:rPr>
              <a:t>культурного </a:t>
            </a:r>
            <a:r>
              <a:rPr sz="1800" spc="-10" dirty="0">
                <a:latin typeface="Arial"/>
                <a:cs typeface="Arial"/>
              </a:rPr>
              <a:t>центра  </a:t>
            </a:r>
            <a:r>
              <a:rPr sz="1800" spc="-15" dirty="0">
                <a:latin typeface="Arial"/>
                <a:cs typeface="Arial"/>
              </a:rPr>
              <a:t>Нижнего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Новгорода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439140" cy="7559040"/>
          </a:xfrm>
          <a:custGeom>
            <a:avLst/>
            <a:gdLst/>
            <a:ahLst/>
            <a:cxnLst/>
            <a:rect l="l" t="t" r="r" b="b"/>
            <a:pathLst>
              <a:path w="13439140" h="7559040">
                <a:moveTo>
                  <a:pt x="13438632" y="0"/>
                </a:moveTo>
                <a:lnTo>
                  <a:pt x="0" y="0"/>
                </a:lnTo>
                <a:lnTo>
                  <a:pt x="0" y="7559040"/>
                </a:lnTo>
                <a:lnTo>
                  <a:pt x="13438632" y="7559040"/>
                </a:lnTo>
                <a:lnTo>
                  <a:pt x="13438632" y="0"/>
                </a:lnTo>
                <a:close/>
              </a:path>
            </a:pathLst>
          </a:custGeom>
          <a:solidFill>
            <a:srgbClr val="7C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27026" y="6903516"/>
            <a:ext cx="184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539728" y="518160"/>
            <a:ext cx="113995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4916" y="3290392"/>
            <a:ext cx="5728335" cy="1816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5"/>
              </a:lnSpc>
              <a:spcBef>
                <a:spcPts val="100"/>
              </a:spcBef>
            </a:pP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Информирование о </a:t>
            </a:r>
            <a:r>
              <a:rPr sz="1800" spc="5" dirty="0">
                <a:solidFill>
                  <a:srgbClr val="0D0D0D"/>
                </a:solidFill>
                <a:latin typeface="Arial"/>
                <a:cs typeface="Arial"/>
              </a:rPr>
              <a:t>событиях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800" spc="-35" dirty="0">
                <a:solidFill>
                  <a:srgbClr val="0D0D0D"/>
                </a:solidFill>
                <a:latin typeface="Arial"/>
                <a:cs typeface="Arial"/>
              </a:rPr>
              <a:t>результатах</a:t>
            </a:r>
            <a:r>
              <a:rPr sz="1800" spc="-10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проектах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через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социальные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сети: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FB, </a:t>
            </a:r>
            <a:r>
              <a:rPr sz="1800" spc="5" dirty="0">
                <a:solidFill>
                  <a:srgbClr val="0D0D0D"/>
                </a:solidFill>
                <a:latin typeface="Arial"/>
                <a:cs typeface="Arial"/>
              </a:rPr>
              <a:t>Instagram,</a:t>
            </a:r>
            <a:r>
              <a:rPr sz="1800" spc="-10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VK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Партнерство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городскими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региональными</a:t>
            </a:r>
            <a:r>
              <a:rPr sz="1800" spc="-3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СМИ</a:t>
            </a:r>
            <a:endParaRPr sz="1800">
              <a:latin typeface="Arial"/>
              <a:cs typeface="Arial"/>
            </a:endParaRPr>
          </a:p>
          <a:p>
            <a:pPr marL="12700" marR="287655" algn="just">
              <a:lnSpc>
                <a:spcPts val="1939"/>
              </a:lnSpc>
              <a:spcBef>
                <a:spcPts val="1135"/>
              </a:spcBef>
            </a:pP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Возможные форматы: аудиоподкасты,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интервью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 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кураторами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участниками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лабораторий,</a:t>
            </a:r>
            <a:r>
              <a:rPr sz="1800" spc="-9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открытые 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мероприятия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улицах</a:t>
            </a:r>
            <a:r>
              <a:rPr sz="1800" spc="-7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квартала.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11504" y="1307719"/>
            <a:ext cx="508317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44850" algn="l"/>
              </a:tabLst>
            </a:pPr>
            <a:r>
              <a:rPr spc="190" dirty="0">
                <a:solidFill>
                  <a:srgbClr val="0D0D0D"/>
                </a:solidFill>
              </a:rPr>
              <a:t>П</a:t>
            </a:r>
            <a:r>
              <a:rPr spc="145" dirty="0">
                <a:solidFill>
                  <a:srgbClr val="0D0D0D"/>
                </a:solidFill>
              </a:rPr>
              <a:t>РО</a:t>
            </a:r>
            <a:r>
              <a:rPr spc="185" dirty="0">
                <a:solidFill>
                  <a:srgbClr val="0D0D0D"/>
                </a:solidFill>
              </a:rPr>
              <a:t>Д</a:t>
            </a:r>
            <a:r>
              <a:rPr spc="180" dirty="0">
                <a:solidFill>
                  <a:srgbClr val="0D0D0D"/>
                </a:solidFill>
              </a:rPr>
              <a:t>В</a:t>
            </a:r>
            <a:r>
              <a:rPr spc="215" dirty="0">
                <a:solidFill>
                  <a:srgbClr val="0D0D0D"/>
                </a:solidFill>
              </a:rPr>
              <a:t>И</a:t>
            </a:r>
            <a:r>
              <a:rPr spc="100" dirty="0">
                <a:solidFill>
                  <a:srgbClr val="0D0D0D"/>
                </a:solidFill>
              </a:rPr>
              <a:t>Ж</a:t>
            </a:r>
            <a:r>
              <a:rPr spc="215" dirty="0">
                <a:solidFill>
                  <a:srgbClr val="0D0D0D"/>
                </a:solidFill>
              </a:rPr>
              <a:t>Е</a:t>
            </a:r>
            <a:r>
              <a:rPr spc="180" dirty="0">
                <a:solidFill>
                  <a:srgbClr val="0D0D0D"/>
                </a:solidFill>
              </a:rPr>
              <a:t>Н</a:t>
            </a:r>
            <a:r>
              <a:rPr spc="190" dirty="0">
                <a:solidFill>
                  <a:srgbClr val="0D0D0D"/>
                </a:solidFill>
              </a:rPr>
              <a:t>И</a:t>
            </a:r>
            <a:r>
              <a:rPr spc="5" dirty="0">
                <a:solidFill>
                  <a:srgbClr val="0D0D0D"/>
                </a:solidFill>
              </a:rPr>
              <a:t>Е</a:t>
            </a:r>
            <a:r>
              <a:rPr dirty="0">
                <a:solidFill>
                  <a:srgbClr val="0D0D0D"/>
                </a:solidFill>
              </a:rPr>
              <a:t>	</a:t>
            </a:r>
            <a:r>
              <a:rPr lang="ru-RU" spc="190" dirty="0" smtClean="0">
                <a:solidFill>
                  <a:srgbClr val="0D0D0D"/>
                </a:solidFill>
              </a:rPr>
              <a:t>ИДЕИ</a:t>
            </a:r>
            <a:endParaRPr spc="5" dirty="0">
              <a:solidFill>
                <a:srgbClr val="0D0D0D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48271" y="792477"/>
            <a:ext cx="6690359" cy="67665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AE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AEABAB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37500" y="2638425"/>
            <a:ext cx="432816" cy="262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11504" y="1307719"/>
            <a:ext cx="6885305" cy="880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115820" algn="l"/>
                <a:tab pos="2286000" algn="l"/>
                <a:tab pos="4260850" algn="l"/>
                <a:tab pos="4629150" algn="l"/>
              </a:tabLst>
            </a:pPr>
            <a:r>
              <a:rPr spc="155" dirty="0"/>
              <a:t>ПРИВЯЗКА	</a:t>
            </a:r>
            <a:r>
              <a:rPr lang="ru-RU" spc="140" dirty="0" smtClean="0"/>
              <a:t>ИДЕИ</a:t>
            </a:r>
            <a:r>
              <a:rPr spc="140" dirty="0"/>
              <a:t>	</a:t>
            </a:r>
            <a:r>
              <a:rPr dirty="0"/>
              <a:t>К	</a:t>
            </a:r>
            <a:r>
              <a:rPr spc="125" dirty="0"/>
              <a:t>800</a:t>
            </a:r>
            <a:r>
              <a:rPr spc="-585" dirty="0"/>
              <a:t> </a:t>
            </a:r>
            <a:r>
              <a:rPr spc="155" dirty="0"/>
              <a:t>-ЛЕТИЮ  </a:t>
            </a:r>
            <a:r>
              <a:rPr spc="140" dirty="0"/>
              <a:t>НИЖНЕГО	</a:t>
            </a:r>
            <a:r>
              <a:rPr spc="150" dirty="0"/>
              <a:t>НОВГОРОДА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7500" y="2181225"/>
            <a:ext cx="7620000" cy="54167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15"/>
              </a:spcBef>
            </a:pPr>
            <a:r>
              <a:rPr sz="1800" spc="-10" dirty="0">
                <a:latin typeface="Arial Rounded MT Bold" pitchFamily="34" charset="0"/>
                <a:cs typeface="Arial"/>
              </a:rPr>
              <a:t>Реализация </a:t>
            </a:r>
            <a:r>
              <a:rPr sz="1800" spc="-5" dirty="0">
                <a:latin typeface="Arial Rounded MT Bold" pitchFamily="34" charset="0"/>
                <a:cs typeface="Arial"/>
              </a:rPr>
              <a:t>планов </a:t>
            </a:r>
            <a:r>
              <a:rPr sz="1800" spc="5" dirty="0">
                <a:latin typeface="Arial Rounded MT Bold" pitchFamily="34" charset="0"/>
                <a:cs typeface="Arial"/>
              </a:rPr>
              <a:t>по </a:t>
            </a:r>
            <a:r>
              <a:rPr sz="1800" spc="-10" dirty="0">
                <a:latin typeface="Arial Rounded MT Bold" pitchFamily="34" charset="0"/>
                <a:cs typeface="Arial"/>
              </a:rPr>
              <a:t>развитию </a:t>
            </a:r>
            <a:r>
              <a:rPr sz="1800" dirty="0">
                <a:latin typeface="Arial Rounded MT Bold" pitchFamily="34" charset="0"/>
                <a:cs typeface="Arial"/>
              </a:rPr>
              <a:t>района </a:t>
            </a:r>
            <a:r>
              <a:rPr sz="1800" spc="-10" dirty="0">
                <a:latin typeface="Arial Rounded MT Bold" pitchFamily="34" charset="0"/>
                <a:cs typeface="Arial"/>
              </a:rPr>
              <a:t>церкви </a:t>
            </a:r>
            <a:r>
              <a:rPr sz="1800" spc="-35" dirty="0">
                <a:latin typeface="Arial Rounded MT Bold" pitchFamily="34" charset="0"/>
                <a:cs typeface="Arial"/>
              </a:rPr>
              <a:t>Трех  </a:t>
            </a:r>
            <a:r>
              <a:rPr sz="1800" spc="-15" dirty="0">
                <a:latin typeface="Arial Rounded MT Bold" pitchFamily="34" charset="0"/>
                <a:cs typeface="Arial"/>
              </a:rPr>
              <a:t>Святителей займет </a:t>
            </a:r>
            <a:r>
              <a:rPr sz="1800" spc="-5" dirty="0">
                <a:latin typeface="Arial Rounded MT Bold" pitchFamily="34" charset="0"/>
                <a:cs typeface="Arial"/>
              </a:rPr>
              <a:t>несколько </a:t>
            </a:r>
            <a:r>
              <a:rPr sz="1800" spc="-70" dirty="0">
                <a:latin typeface="Arial Rounded MT Bold" pitchFamily="34" charset="0"/>
                <a:cs typeface="Arial"/>
              </a:rPr>
              <a:t>лет, </a:t>
            </a:r>
            <a:r>
              <a:rPr sz="1800" spc="-10" dirty="0">
                <a:latin typeface="Arial Rounded MT Bold" pitchFamily="34" charset="0"/>
                <a:cs typeface="Arial"/>
              </a:rPr>
              <a:t>но </a:t>
            </a:r>
            <a:r>
              <a:rPr sz="1800" spc="-5" dirty="0">
                <a:latin typeface="Arial Rounded MT Bold" pitchFamily="34" charset="0"/>
                <a:cs typeface="Arial"/>
              </a:rPr>
              <a:t>уже </a:t>
            </a:r>
            <a:r>
              <a:rPr sz="1800" spc="-10" dirty="0">
                <a:latin typeface="Arial Rounded MT Bold" pitchFamily="34" charset="0"/>
                <a:cs typeface="Arial"/>
              </a:rPr>
              <a:t>сейчас, не  </a:t>
            </a:r>
            <a:r>
              <a:rPr sz="1800" spc="-5" dirty="0">
                <a:latin typeface="Arial Rounded MT Bold" pitchFamily="34" charset="0"/>
                <a:cs typeface="Arial"/>
              </a:rPr>
              <a:t>ожидаясь </a:t>
            </a:r>
            <a:r>
              <a:rPr sz="1800" dirty="0">
                <a:latin typeface="Arial Rounded MT Bold" pitchFamily="34" charset="0"/>
                <a:cs typeface="Arial"/>
              </a:rPr>
              <a:t>окончания </a:t>
            </a:r>
            <a:r>
              <a:rPr sz="1800" spc="-5" dirty="0">
                <a:latin typeface="Arial Rounded MT Bold" pitchFamily="34" charset="0"/>
                <a:cs typeface="Arial"/>
              </a:rPr>
              <a:t>полномасштабных </a:t>
            </a:r>
            <a:r>
              <a:rPr sz="1800" spc="-40" dirty="0">
                <a:latin typeface="Arial Rounded MT Bold" pitchFamily="34" charset="0"/>
                <a:cs typeface="Arial"/>
              </a:rPr>
              <a:t>работ, </a:t>
            </a:r>
            <a:r>
              <a:rPr sz="1800" spc="-10" dirty="0">
                <a:latin typeface="Arial Rounded MT Bold" pitchFamily="34" charset="0"/>
                <a:cs typeface="Arial"/>
              </a:rPr>
              <a:t>можно  предложить </a:t>
            </a:r>
            <a:r>
              <a:rPr sz="1800" dirty="0">
                <a:latin typeface="Arial Rounded MT Bold" pitchFamily="34" charset="0"/>
                <a:cs typeface="Arial"/>
              </a:rPr>
              <a:t>событийную </a:t>
            </a:r>
            <a:r>
              <a:rPr sz="1800" spc="-20" dirty="0">
                <a:latin typeface="Arial Rounded MT Bold" pitchFamily="34" charset="0"/>
                <a:cs typeface="Arial"/>
              </a:rPr>
              <a:t>программу, </a:t>
            </a:r>
            <a:r>
              <a:rPr sz="1800" spc="-10" dirty="0">
                <a:latin typeface="Arial Rounded MT Bold" pitchFamily="34" charset="0"/>
                <a:cs typeface="Arial"/>
              </a:rPr>
              <a:t>которая поддержит  </a:t>
            </a:r>
            <a:r>
              <a:rPr sz="1800" spc="-5" dirty="0">
                <a:latin typeface="Arial Rounded MT Bold" pitchFamily="34" charset="0"/>
                <a:cs typeface="Arial"/>
              </a:rPr>
              <a:t>Концепцию </a:t>
            </a:r>
            <a:r>
              <a:rPr sz="1800" spc="-10" dirty="0">
                <a:latin typeface="Arial Rounded MT Bold" pitchFamily="34" charset="0"/>
                <a:cs typeface="Arial"/>
              </a:rPr>
              <a:t>ревитализации. </a:t>
            </a:r>
            <a:r>
              <a:rPr sz="1800" spc="-5" dirty="0">
                <a:latin typeface="Arial Rounded MT Bold" pitchFamily="34" charset="0"/>
                <a:cs typeface="Arial"/>
              </a:rPr>
              <a:t>Кроме </a:t>
            </a:r>
            <a:r>
              <a:rPr sz="1800" spc="-20" dirty="0">
                <a:latin typeface="Arial Rounded MT Bold" pitchFamily="34" charset="0"/>
                <a:cs typeface="Arial"/>
              </a:rPr>
              <a:t>того, </a:t>
            </a:r>
            <a:r>
              <a:rPr sz="1800" spc="-10" dirty="0">
                <a:latin typeface="Arial Rounded MT Bold" pitchFamily="34" charset="0"/>
                <a:cs typeface="Arial"/>
              </a:rPr>
              <a:t>проведение такой  </a:t>
            </a:r>
            <a:r>
              <a:rPr sz="1800" dirty="0">
                <a:latin typeface="Arial Rounded MT Bold" pitchFamily="34" charset="0"/>
                <a:cs typeface="Arial"/>
              </a:rPr>
              <a:t>программы </a:t>
            </a:r>
            <a:r>
              <a:rPr sz="1800" spc="-15" dirty="0">
                <a:latin typeface="Arial Rounded MT Bold" pitchFamily="34" charset="0"/>
                <a:cs typeface="Arial"/>
              </a:rPr>
              <a:t>позволит </a:t>
            </a:r>
            <a:r>
              <a:rPr sz="1800" spc="-5" dirty="0">
                <a:latin typeface="Arial Rounded MT Bold" pitchFamily="34" charset="0"/>
                <a:cs typeface="Arial"/>
              </a:rPr>
              <a:t>скорректировать общую концепцию </a:t>
            </a:r>
            <a:r>
              <a:rPr sz="1800" dirty="0">
                <a:latin typeface="Arial Rounded MT Bold" pitchFamily="34" charset="0"/>
                <a:cs typeface="Arial"/>
              </a:rPr>
              <a:t>с  </a:t>
            </a:r>
            <a:r>
              <a:rPr sz="1800" spc="-20" dirty="0">
                <a:latin typeface="Arial Rounded MT Bold" pitchFamily="34" charset="0"/>
                <a:cs typeface="Arial"/>
              </a:rPr>
              <a:t>учетом </a:t>
            </a:r>
            <a:r>
              <a:rPr sz="1800" dirty="0">
                <a:latin typeface="Arial Rounded MT Bold" pitchFamily="34" charset="0"/>
                <a:cs typeface="Arial"/>
              </a:rPr>
              <a:t>запросов </a:t>
            </a:r>
            <a:r>
              <a:rPr sz="1800" spc="-20" dirty="0">
                <a:latin typeface="Arial Rounded MT Bold" pitchFamily="34" charset="0"/>
                <a:cs typeface="Arial"/>
              </a:rPr>
              <a:t>жителей </a:t>
            </a:r>
            <a:r>
              <a:rPr sz="1800" dirty="0">
                <a:latin typeface="Arial Rounded MT Bold" pitchFamily="34" charset="0"/>
                <a:cs typeface="Arial"/>
              </a:rPr>
              <a:t>и </a:t>
            </a:r>
            <a:r>
              <a:rPr sz="1800" spc="-15" dirty="0">
                <a:latin typeface="Arial Rounded MT Bold" pitchFamily="34" charset="0"/>
                <a:cs typeface="Arial"/>
              </a:rPr>
              <a:t>пожеланий гостей города.  </a:t>
            </a:r>
            <a:r>
              <a:rPr sz="1800" dirty="0">
                <a:latin typeface="Arial Rounded MT Bold" pitchFamily="34" charset="0"/>
                <a:cs typeface="Arial"/>
              </a:rPr>
              <a:t>Программа событий </a:t>
            </a:r>
            <a:r>
              <a:rPr sz="1800" spc="-10" dirty="0">
                <a:latin typeface="Arial Rounded MT Bold" pitchFamily="34" charset="0"/>
                <a:cs typeface="Arial"/>
              </a:rPr>
              <a:t>превратит Заповедные </a:t>
            </a:r>
            <a:r>
              <a:rPr sz="1800" spc="-15" dirty="0">
                <a:latin typeface="Arial Rounded MT Bold" pitchFamily="34" charset="0"/>
                <a:cs typeface="Arial"/>
              </a:rPr>
              <a:t>кварталы </a:t>
            </a:r>
            <a:r>
              <a:rPr sz="1800" dirty="0">
                <a:latin typeface="Arial Rounded MT Bold" pitchFamily="34" charset="0"/>
                <a:cs typeface="Arial"/>
              </a:rPr>
              <a:t>в  </a:t>
            </a:r>
            <a:r>
              <a:rPr sz="1800" spc="-5" dirty="0">
                <a:latin typeface="Arial Rounded MT Bold" pitchFamily="34" charset="0"/>
                <a:cs typeface="Arial"/>
              </a:rPr>
              <a:t>живой </a:t>
            </a:r>
            <a:r>
              <a:rPr sz="1800" spc="-10" dirty="0">
                <a:latin typeface="Arial Rounded MT Bold" pitchFamily="34" charset="0"/>
                <a:cs typeface="Arial"/>
              </a:rPr>
              <a:t>центр </a:t>
            </a:r>
            <a:r>
              <a:rPr sz="1800" spc="-15" dirty="0">
                <a:latin typeface="Arial Rounded MT Bold" pitchFamily="34" charset="0"/>
                <a:cs typeface="Arial"/>
              </a:rPr>
              <a:t>культурно-социальной жизни </a:t>
            </a:r>
            <a:r>
              <a:rPr sz="1800" spc="-10" dirty="0">
                <a:latin typeface="Arial Rounded MT Bold" pitchFamily="34" charset="0"/>
                <a:cs typeface="Arial"/>
              </a:rPr>
              <a:t>городских  </a:t>
            </a:r>
            <a:r>
              <a:rPr sz="1800" spc="-5" dirty="0">
                <a:latin typeface="Arial Rounded MT Bold" pitchFamily="34" charset="0"/>
                <a:cs typeface="Arial"/>
              </a:rPr>
              <a:t>сообществ, </a:t>
            </a:r>
            <a:r>
              <a:rPr sz="1800" spc="-10" dirty="0">
                <a:latin typeface="Arial Rounded MT Bold" pitchFamily="34" charset="0"/>
                <a:cs typeface="Arial"/>
              </a:rPr>
              <a:t>что, </a:t>
            </a:r>
            <a:r>
              <a:rPr sz="1800" dirty="0">
                <a:latin typeface="Arial Rounded MT Bold" pitchFamily="34" charset="0"/>
                <a:cs typeface="Arial"/>
              </a:rPr>
              <a:t>в </a:t>
            </a:r>
            <a:r>
              <a:rPr sz="1800" spc="-5" dirty="0">
                <a:latin typeface="Arial Rounded MT Bold" pitchFamily="34" charset="0"/>
                <a:cs typeface="Arial"/>
              </a:rPr>
              <a:t>свою </a:t>
            </a:r>
            <a:r>
              <a:rPr sz="1800" spc="-15" dirty="0">
                <a:latin typeface="Arial Rounded MT Bold" pitchFamily="34" charset="0"/>
                <a:cs typeface="Arial"/>
              </a:rPr>
              <a:t>очередь, </a:t>
            </a:r>
            <a:r>
              <a:rPr sz="1800" spc="-25" dirty="0">
                <a:latin typeface="Arial Rounded MT Bold" pitchFamily="34" charset="0"/>
                <a:cs typeface="Arial"/>
              </a:rPr>
              <a:t>сделает </a:t>
            </a:r>
            <a:r>
              <a:rPr sz="1800" spc="-20" dirty="0">
                <a:latin typeface="Arial Rounded MT Bold" pitchFamily="34" charset="0"/>
                <a:cs typeface="Arial"/>
              </a:rPr>
              <a:t>его </a:t>
            </a:r>
            <a:r>
              <a:rPr sz="1800" spc="-5" dirty="0">
                <a:latin typeface="Arial Rounded MT Bold" pitchFamily="34" charset="0"/>
                <a:cs typeface="Arial"/>
              </a:rPr>
              <a:t>интересным </a:t>
            </a:r>
            <a:r>
              <a:rPr sz="1800" dirty="0">
                <a:latin typeface="Arial Rounded MT Bold" pitchFamily="34" charset="0"/>
                <a:cs typeface="Arial"/>
              </a:rPr>
              <a:t>и  для </a:t>
            </a:r>
            <a:r>
              <a:rPr sz="1800" spc="-10" dirty="0">
                <a:latin typeface="Arial Rounded MT Bold" pitchFamily="34" charset="0"/>
                <a:cs typeface="Arial"/>
              </a:rPr>
              <a:t>туристов, </a:t>
            </a:r>
            <a:r>
              <a:rPr sz="1800" spc="-15" dirty="0">
                <a:latin typeface="Arial Rounded MT Bold" pitchFamily="34" charset="0"/>
                <a:cs typeface="Arial"/>
              </a:rPr>
              <a:t>среди </a:t>
            </a:r>
            <a:r>
              <a:rPr sz="1800" spc="-10" dirty="0">
                <a:latin typeface="Arial Rounded MT Bold" pitchFamily="34" charset="0"/>
                <a:cs typeface="Arial"/>
              </a:rPr>
              <a:t>которых набирает </a:t>
            </a:r>
            <a:r>
              <a:rPr sz="1800" spc="-5" dirty="0">
                <a:latin typeface="Arial Rounded MT Bold" pitchFamily="34" charset="0"/>
                <a:cs typeface="Arial"/>
              </a:rPr>
              <a:t>популярность  </a:t>
            </a:r>
            <a:r>
              <a:rPr sz="1800" spc="-10" dirty="0">
                <a:latin typeface="Arial Rounded MT Bold" pitchFamily="34" charset="0"/>
                <a:cs typeface="Arial"/>
              </a:rPr>
              <a:t>средовой </a:t>
            </a:r>
            <a:r>
              <a:rPr sz="1800" spc="-5" dirty="0">
                <a:latin typeface="Arial Rounded MT Bold" pitchFamily="34" charset="0"/>
                <a:cs typeface="Arial"/>
              </a:rPr>
              <a:t>туризм, </a:t>
            </a:r>
            <a:r>
              <a:rPr sz="1800" spc="-20" dirty="0">
                <a:latin typeface="Arial Rounded MT Bold" pitchFamily="34" charset="0"/>
                <a:cs typeface="Arial"/>
              </a:rPr>
              <a:t>когда </a:t>
            </a:r>
            <a:r>
              <a:rPr sz="1800" spc="-15" dirty="0">
                <a:latin typeface="Arial Rounded MT Bold" pitchFamily="34" charset="0"/>
                <a:cs typeface="Arial"/>
              </a:rPr>
              <a:t>приезжие </a:t>
            </a:r>
            <a:r>
              <a:rPr sz="1800" spc="-20" dirty="0">
                <a:latin typeface="Arial Rounded MT Bold" pitchFamily="34" charset="0"/>
                <a:cs typeface="Arial"/>
              </a:rPr>
              <a:t>исследуют город </a:t>
            </a:r>
            <a:r>
              <a:rPr sz="1800" spc="-10" dirty="0">
                <a:latin typeface="Arial Rounded MT Bold" pitchFamily="34" charset="0"/>
                <a:cs typeface="Arial"/>
              </a:rPr>
              <a:t>через </a:t>
            </a:r>
            <a:r>
              <a:rPr sz="1800" spc="-20" dirty="0">
                <a:latin typeface="Arial Rounded MT Bold" pitchFamily="34" charset="0"/>
                <a:cs typeface="Arial"/>
              </a:rPr>
              <a:t>его  </a:t>
            </a:r>
            <a:r>
              <a:rPr sz="1800" spc="-5" dirty="0">
                <a:latin typeface="Arial Rounded MT Bold" pitchFamily="34" charset="0"/>
                <a:cs typeface="Arial"/>
              </a:rPr>
              <a:t>неповторимую </a:t>
            </a:r>
            <a:r>
              <a:rPr sz="1800" spc="-10" dirty="0">
                <a:latin typeface="Arial Rounded MT Bold" pitchFamily="34" charset="0"/>
                <a:cs typeface="Arial"/>
              </a:rPr>
              <a:t>историческую </a:t>
            </a:r>
            <a:r>
              <a:rPr sz="1800" spc="-25" dirty="0">
                <a:latin typeface="Arial Rounded MT Bold" pitchFamily="34" charset="0"/>
                <a:cs typeface="Arial"/>
              </a:rPr>
              <a:t>архитектуру, </a:t>
            </a:r>
            <a:r>
              <a:rPr sz="1800" spc="-5" dirty="0">
                <a:latin typeface="Arial Rounded MT Bold" pitchFamily="34" charset="0"/>
                <a:cs typeface="Arial"/>
              </a:rPr>
              <a:t>популярные </a:t>
            </a:r>
            <a:r>
              <a:rPr sz="1800" dirty="0">
                <a:latin typeface="Arial Rounded MT Bold" pitchFamily="34" charset="0"/>
                <a:cs typeface="Arial"/>
              </a:rPr>
              <a:t>у  местных </a:t>
            </a:r>
            <a:r>
              <a:rPr sz="1800" spc="-5" dirty="0">
                <a:latin typeface="Arial Rounded MT Bold" pitchFamily="34" charset="0"/>
                <a:cs typeface="Arial"/>
              </a:rPr>
              <a:t>аутентичные места, </a:t>
            </a:r>
            <a:r>
              <a:rPr sz="1800" spc="-10" dirty="0">
                <a:latin typeface="Arial Rounded MT Bold" pitchFamily="34" charset="0"/>
                <a:cs typeface="Arial"/>
              </a:rPr>
              <a:t>нетипичные маршруты </a:t>
            </a:r>
            <a:r>
              <a:rPr sz="1800" dirty="0">
                <a:latin typeface="Arial Rounded MT Bold" pitchFamily="34" charset="0"/>
                <a:cs typeface="Arial"/>
              </a:rPr>
              <a:t>и  прямое </a:t>
            </a:r>
            <a:r>
              <a:rPr sz="1800" spc="-10" dirty="0">
                <a:latin typeface="Arial Rounded MT Bold" pitchFamily="34" charset="0"/>
                <a:cs typeface="Arial"/>
              </a:rPr>
              <a:t>взаимодействие </a:t>
            </a:r>
            <a:r>
              <a:rPr sz="1800" dirty="0">
                <a:latin typeface="Arial Rounded MT Bold" pitchFamily="34" charset="0"/>
                <a:cs typeface="Arial"/>
              </a:rPr>
              <a:t>с самими</a:t>
            </a:r>
            <a:r>
              <a:rPr sz="1800" spc="-125" dirty="0">
                <a:latin typeface="Arial Rounded MT Bold" pitchFamily="34" charset="0"/>
                <a:cs typeface="Arial"/>
              </a:rPr>
              <a:t> </a:t>
            </a:r>
            <a:r>
              <a:rPr sz="1800" spc="-10" dirty="0">
                <a:latin typeface="Arial Rounded MT Bold" pitchFamily="34" charset="0"/>
                <a:cs typeface="Arial"/>
              </a:rPr>
              <a:t>жителями.</a:t>
            </a:r>
            <a:endParaRPr sz="1800" dirty="0">
              <a:latin typeface="Arial Rounded MT Bold" pitchFamily="34" charset="0"/>
              <a:cs typeface="Arial"/>
            </a:endParaRPr>
          </a:p>
          <a:p>
            <a:pPr marL="12700" marR="6350" algn="just">
              <a:lnSpc>
                <a:spcPct val="90100"/>
              </a:lnSpc>
              <a:spcBef>
                <a:spcPts val="1105"/>
              </a:spcBef>
            </a:pPr>
            <a:r>
              <a:rPr sz="1800" dirty="0">
                <a:latin typeface="Arial Rounded MT Bold" pitchFamily="34" charset="0"/>
                <a:cs typeface="Arial"/>
              </a:rPr>
              <a:t>В </a:t>
            </a:r>
            <a:r>
              <a:rPr sz="1800" spc="-35" dirty="0">
                <a:latin typeface="Arial Rounded MT Bold" pitchFamily="34" charset="0"/>
                <a:cs typeface="Arial"/>
              </a:rPr>
              <a:t>год </a:t>
            </a:r>
            <a:r>
              <a:rPr sz="1800" spc="-10" dirty="0">
                <a:latin typeface="Arial Rounded MT Bold" pitchFamily="34" charset="0"/>
                <a:cs typeface="Arial"/>
              </a:rPr>
              <a:t>празднования 800-летия </a:t>
            </a:r>
            <a:r>
              <a:rPr sz="1800" spc="-15" dirty="0">
                <a:latin typeface="Arial Rounded MT Bold" pitchFamily="34" charset="0"/>
                <a:cs typeface="Arial"/>
              </a:rPr>
              <a:t>Нижнего Новгорода </a:t>
            </a:r>
            <a:r>
              <a:rPr sz="1800" spc="-10" dirty="0">
                <a:latin typeface="Arial Rounded MT Bold" pitchFamily="34" charset="0"/>
                <a:cs typeface="Arial"/>
              </a:rPr>
              <a:t>создание  </a:t>
            </a:r>
            <a:r>
              <a:rPr sz="1800" dirty="0">
                <a:latin typeface="Arial Rounded MT Bold" pitchFamily="34" charset="0"/>
                <a:cs typeface="Arial"/>
              </a:rPr>
              <a:t>яркой </a:t>
            </a:r>
            <a:r>
              <a:rPr sz="1800" spc="-15" dirty="0">
                <a:latin typeface="Arial Rounded MT Bold" pitchFamily="34" charset="0"/>
                <a:cs typeface="Arial"/>
              </a:rPr>
              <a:t>достопримечательности </a:t>
            </a:r>
            <a:r>
              <a:rPr sz="1800" dirty="0">
                <a:latin typeface="Arial Rounded MT Bold" pitchFamily="34" charset="0"/>
                <a:cs typeface="Arial"/>
              </a:rPr>
              <a:t>и </a:t>
            </a:r>
            <a:r>
              <a:rPr sz="1800" spc="-15" dirty="0">
                <a:latin typeface="Arial Rounded MT Bold" pitchFamily="34" charset="0"/>
                <a:cs typeface="Arial"/>
              </a:rPr>
              <a:t>точки </a:t>
            </a:r>
            <a:r>
              <a:rPr sz="1800" spc="-5" dirty="0">
                <a:latin typeface="Arial Rounded MT Bold" pitchFamily="34" charset="0"/>
                <a:cs typeface="Arial"/>
              </a:rPr>
              <a:t>притяжения </a:t>
            </a:r>
            <a:r>
              <a:rPr sz="1800" dirty="0">
                <a:latin typeface="Arial Rounded MT Bold" pitchFamily="34" charset="0"/>
                <a:cs typeface="Arial"/>
              </a:rPr>
              <a:t>для  </a:t>
            </a:r>
            <a:r>
              <a:rPr sz="1800" spc="-15" dirty="0">
                <a:latin typeface="Arial Rounded MT Bold" pitchFamily="34" charset="0"/>
                <a:cs typeface="Arial"/>
              </a:rPr>
              <a:t>гостей </a:t>
            </a:r>
            <a:r>
              <a:rPr sz="1800" spc="-20" dirty="0">
                <a:latin typeface="Arial Rounded MT Bold" pitchFamily="34" charset="0"/>
                <a:cs typeface="Arial"/>
              </a:rPr>
              <a:t>города является </a:t>
            </a:r>
            <a:r>
              <a:rPr sz="1800" dirty="0">
                <a:latin typeface="Arial Rounded MT Bold" pitchFamily="34" charset="0"/>
                <a:cs typeface="Arial"/>
              </a:rPr>
              <a:t>особенно</a:t>
            </a:r>
            <a:r>
              <a:rPr sz="1800" spc="20" dirty="0">
                <a:latin typeface="Arial Rounded MT Bold" pitchFamily="34" charset="0"/>
                <a:cs typeface="Arial"/>
              </a:rPr>
              <a:t> </a:t>
            </a:r>
            <a:r>
              <a:rPr sz="1800" dirty="0" err="1">
                <a:latin typeface="Arial Rounded MT Bold" pitchFamily="34" charset="0"/>
                <a:cs typeface="Arial"/>
              </a:rPr>
              <a:t>актуальным</a:t>
            </a:r>
            <a:r>
              <a:rPr sz="1800" dirty="0" smtClean="0">
                <a:latin typeface="Arial Rounded MT Bold" pitchFamily="34" charset="0"/>
                <a:cs typeface="Arial"/>
              </a:rPr>
              <a:t>.</a:t>
            </a:r>
            <a:r>
              <a:rPr lang="ru-RU" sz="1800" dirty="0" smtClean="0">
                <a:latin typeface="Arial"/>
                <a:cs typeface="Arial"/>
              </a:rPr>
              <a:t> Для этого предлагаем идею проведения шести больших проектов, объединенных общей темой возрождения Заповедных кварталов  (Неформальный общественно-культурный центр, «</a:t>
            </a:r>
            <a:r>
              <a:rPr lang="ru-RU" sz="1800" dirty="0" err="1" smtClean="0">
                <a:latin typeface="Arial"/>
                <a:cs typeface="Arial"/>
              </a:rPr>
              <a:t>Арт-Фасад</a:t>
            </a:r>
            <a:r>
              <a:rPr lang="ru-RU" sz="1800" dirty="0" smtClean="0">
                <a:latin typeface="Arial"/>
                <a:cs typeface="Arial"/>
              </a:rPr>
              <a:t>», «Дети Кулибина», «Наличники Заповедных кварталов», «День варенья в Тайном саду», «Шаляпин на балконе».</a:t>
            </a:r>
            <a:endParaRPr sz="1800" dirty="0">
              <a:latin typeface="Arial Rounded MT Bold" pitchFamily="34" charset="0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937500" y="1952625"/>
            <a:ext cx="372110" cy="353695"/>
            <a:chOff x="6830568" y="2968752"/>
            <a:chExt cx="600710" cy="582295"/>
          </a:xfrm>
        </p:grpSpPr>
        <p:sp>
          <p:nvSpPr>
            <p:cNvPr id="10" name="object 10"/>
            <p:cNvSpPr/>
            <p:nvPr/>
          </p:nvSpPr>
          <p:spPr>
            <a:xfrm>
              <a:off x="6836664" y="2974848"/>
              <a:ext cx="588645" cy="570230"/>
            </a:xfrm>
            <a:custGeom>
              <a:avLst/>
              <a:gdLst/>
              <a:ahLst/>
              <a:cxnLst/>
              <a:rect l="l" t="t" r="r" b="b"/>
              <a:pathLst>
                <a:path w="588645" h="570229">
                  <a:moveTo>
                    <a:pt x="294131" y="0"/>
                  </a:moveTo>
                  <a:lnTo>
                    <a:pt x="224662" y="217677"/>
                  </a:lnTo>
                  <a:lnTo>
                    <a:pt x="0" y="217677"/>
                  </a:lnTo>
                  <a:lnTo>
                    <a:pt x="181736" y="352297"/>
                  </a:lnTo>
                  <a:lnTo>
                    <a:pt x="112394" y="569976"/>
                  </a:lnTo>
                  <a:lnTo>
                    <a:pt x="294131" y="435482"/>
                  </a:lnTo>
                  <a:lnTo>
                    <a:pt x="475868" y="569976"/>
                  </a:lnTo>
                  <a:lnTo>
                    <a:pt x="406526" y="352297"/>
                  </a:lnTo>
                  <a:lnTo>
                    <a:pt x="588263" y="217677"/>
                  </a:lnTo>
                  <a:lnTo>
                    <a:pt x="363600" y="217677"/>
                  </a:lnTo>
                  <a:lnTo>
                    <a:pt x="294131" y="0"/>
                  </a:lnTo>
                  <a:close/>
                </a:path>
              </a:pathLst>
            </a:custGeom>
            <a:solidFill>
              <a:srgbClr val="F722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36664" y="2974848"/>
              <a:ext cx="588645" cy="570230"/>
            </a:xfrm>
            <a:custGeom>
              <a:avLst/>
              <a:gdLst/>
              <a:ahLst/>
              <a:cxnLst/>
              <a:rect l="l" t="t" r="r" b="b"/>
              <a:pathLst>
                <a:path w="588645" h="570229">
                  <a:moveTo>
                    <a:pt x="0" y="217677"/>
                  </a:moveTo>
                  <a:lnTo>
                    <a:pt x="224662" y="217677"/>
                  </a:lnTo>
                  <a:lnTo>
                    <a:pt x="294131" y="0"/>
                  </a:lnTo>
                  <a:lnTo>
                    <a:pt x="363600" y="217677"/>
                  </a:lnTo>
                  <a:lnTo>
                    <a:pt x="588263" y="217677"/>
                  </a:lnTo>
                  <a:lnTo>
                    <a:pt x="406526" y="352297"/>
                  </a:lnTo>
                  <a:lnTo>
                    <a:pt x="475868" y="569976"/>
                  </a:lnTo>
                  <a:lnTo>
                    <a:pt x="294131" y="435482"/>
                  </a:lnTo>
                  <a:lnTo>
                    <a:pt x="112394" y="569976"/>
                  </a:lnTo>
                  <a:lnTo>
                    <a:pt x="181736" y="352297"/>
                  </a:lnTo>
                  <a:lnTo>
                    <a:pt x="0" y="217677"/>
                  </a:lnTo>
                  <a:close/>
                </a:path>
              </a:pathLst>
            </a:custGeom>
            <a:ln w="12191">
              <a:solidFill>
                <a:srgbClr val="F722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8394699" y="1800224"/>
            <a:ext cx="4123435" cy="49693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AE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AEABAB"/>
                </a:solidFill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68183" y="2432304"/>
            <a:ext cx="5239512" cy="3724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13576" y="2478024"/>
            <a:ext cx="606551" cy="3627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6559295" y="3096768"/>
            <a:ext cx="597535" cy="582295"/>
            <a:chOff x="6559295" y="3096768"/>
            <a:chExt cx="597535" cy="582295"/>
          </a:xfrm>
        </p:grpSpPr>
        <p:sp>
          <p:nvSpPr>
            <p:cNvPr id="9" name="object 9"/>
            <p:cNvSpPr/>
            <p:nvPr/>
          </p:nvSpPr>
          <p:spPr>
            <a:xfrm>
              <a:off x="6565391" y="3102864"/>
              <a:ext cx="585470" cy="570230"/>
            </a:xfrm>
            <a:custGeom>
              <a:avLst/>
              <a:gdLst/>
              <a:ahLst/>
              <a:cxnLst/>
              <a:rect l="l" t="t" r="r" b="b"/>
              <a:pathLst>
                <a:path w="585470" h="570229">
                  <a:moveTo>
                    <a:pt x="292607" y="0"/>
                  </a:moveTo>
                  <a:lnTo>
                    <a:pt x="223519" y="217677"/>
                  </a:lnTo>
                  <a:lnTo>
                    <a:pt x="0" y="217677"/>
                  </a:lnTo>
                  <a:lnTo>
                    <a:pt x="180848" y="352298"/>
                  </a:lnTo>
                  <a:lnTo>
                    <a:pt x="111759" y="569976"/>
                  </a:lnTo>
                  <a:lnTo>
                    <a:pt x="292607" y="435483"/>
                  </a:lnTo>
                  <a:lnTo>
                    <a:pt x="473455" y="569976"/>
                  </a:lnTo>
                  <a:lnTo>
                    <a:pt x="404367" y="352298"/>
                  </a:lnTo>
                  <a:lnTo>
                    <a:pt x="585215" y="217677"/>
                  </a:lnTo>
                  <a:lnTo>
                    <a:pt x="361696" y="217677"/>
                  </a:lnTo>
                  <a:lnTo>
                    <a:pt x="292607" y="0"/>
                  </a:lnTo>
                  <a:close/>
                </a:path>
              </a:pathLst>
            </a:custGeom>
            <a:solidFill>
              <a:srgbClr val="F722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65391" y="3102864"/>
              <a:ext cx="585470" cy="570230"/>
            </a:xfrm>
            <a:custGeom>
              <a:avLst/>
              <a:gdLst/>
              <a:ahLst/>
              <a:cxnLst/>
              <a:rect l="l" t="t" r="r" b="b"/>
              <a:pathLst>
                <a:path w="585470" h="570229">
                  <a:moveTo>
                    <a:pt x="0" y="217677"/>
                  </a:moveTo>
                  <a:lnTo>
                    <a:pt x="223519" y="217677"/>
                  </a:lnTo>
                  <a:lnTo>
                    <a:pt x="292607" y="0"/>
                  </a:lnTo>
                  <a:lnTo>
                    <a:pt x="361696" y="217677"/>
                  </a:lnTo>
                  <a:lnTo>
                    <a:pt x="585215" y="217677"/>
                  </a:lnTo>
                  <a:lnTo>
                    <a:pt x="404367" y="352298"/>
                  </a:lnTo>
                  <a:lnTo>
                    <a:pt x="473455" y="569976"/>
                  </a:lnTo>
                  <a:lnTo>
                    <a:pt x="292607" y="435483"/>
                  </a:lnTo>
                  <a:lnTo>
                    <a:pt x="111759" y="569976"/>
                  </a:lnTo>
                  <a:lnTo>
                    <a:pt x="180848" y="352298"/>
                  </a:lnTo>
                  <a:lnTo>
                    <a:pt x="0" y="217677"/>
                  </a:lnTo>
                  <a:close/>
                </a:path>
              </a:pathLst>
            </a:custGeom>
            <a:ln w="12192">
              <a:solidFill>
                <a:srgbClr val="F722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25195" y="1610055"/>
            <a:ext cx="42157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377440" algn="l"/>
              </a:tabLst>
            </a:pPr>
            <a:r>
              <a:rPr spc="190" dirty="0"/>
              <a:t>ОПИ</a:t>
            </a:r>
            <a:r>
              <a:rPr spc="105" dirty="0"/>
              <a:t>С</a:t>
            </a:r>
            <a:r>
              <a:rPr spc="130" dirty="0"/>
              <a:t>А</a:t>
            </a:r>
            <a:r>
              <a:rPr spc="180" dirty="0"/>
              <a:t>Н</a:t>
            </a:r>
            <a:r>
              <a:rPr spc="190" dirty="0"/>
              <a:t>И</a:t>
            </a:r>
            <a:r>
              <a:rPr spc="5" dirty="0"/>
              <a:t>Е</a:t>
            </a:r>
            <a:r>
              <a:rPr dirty="0"/>
              <a:t>	</a:t>
            </a:r>
            <a:r>
              <a:rPr lang="ru-RU" spc="190" dirty="0" smtClean="0"/>
              <a:t>ИДЕИ</a:t>
            </a:r>
            <a:endParaRPr spc="5" dirty="0"/>
          </a:p>
        </p:txBody>
      </p:sp>
      <p:sp>
        <p:nvSpPr>
          <p:cNvPr id="12" name="object 12"/>
          <p:cNvSpPr txBox="1"/>
          <p:nvPr/>
        </p:nvSpPr>
        <p:spPr>
          <a:xfrm>
            <a:off x="736193" y="2042871"/>
            <a:ext cx="5969635" cy="375475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10"/>
              </a:spcBef>
            </a:pPr>
            <a:r>
              <a:rPr sz="1600" b="1" spc="155" dirty="0">
                <a:latin typeface="Arial"/>
                <a:cs typeface="Arial"/>
              </a:rPr>
              <a:t>НЕФОРМ</a:t>
            </a:r>
            <a:r>
              <a:rPr sz="1600" b="1" spc="-229" dirty="0">
                <a:latin typeface="Arial"/>
                <a:cs typeface="Arial"/>
              </a:rPr>
              <a:t> </a:t>
            </a:r>
            <a:r>
              <a:rPr sz="1600" b="1" spc="150" dirty="0">
                <a:latin typeface="Arial"/>
                <a:cs typeface="Arial"/>
              </a:rPr>
              <a:t>АЛЬНЫЙ</a:t>
            </a:r>
            <a:r>
              <a:rPr sz="1600" b="1" spc="459" dirty="0">
                <a:latin typeface="Arial"/>
                <a:cs typeface="Arial"/>
              </a:rPr>
              <a:t> </a:t>
            </a:r>
            <a:r>
              <a:rPr sz="1600" b="1" spc="165" dirty="0">
                <a:latin typeface="Arial"/>
                <a:cs typeface="Arial"/>
              </a:rPr>
              <a:t>ОБЩЕСТВЕННО</a:t>
            </a:r>
            <a:r>
              <a:rPr sz="1600" b="1" spc="-2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-</a:t>
            </a:r>
            <a:r>
              <a:rPr sz="1600" b="1" spc="-265" dirty="0">
                <a:latin typeface="Arial"/>
                <a:cs typeface="Arial"/>
              </a:rPr>
              <a:t> </a:t>
            </a:r>
            <a:r>
              <a:rPr sz="1600" b="1" spc="5" dirty="0">
                <a:latin typeface="Arial"/>
                <a:cs typeface="Arial"/>
              </a:rPr>
              <a:t>К</a:t>
            </a:r>
            <a:r>
              <a:rPr sz="1600" b="1" spc="-210" dirty="0">
                <a:latin typeface="Arial"/>
                <a:cs typeface="Arial"/>
              </a:rPr>
              <a:t> </a:t>
            </a:r>
            <a:r>
              <a:rPr sz="1600" b="1" spc="145" dirty="0">
                <a:latin typeface="Arial"/>
                <a:cs typeface="Arial"/>
              </a:rPr>
              <a:t>УЛЬТУРНЫЙ</a:t>
            </a:r>
            <a:endParaRPr sz="16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</a:pPr>
            <a:r>
              <a:rPr sz="1600" b="1" spc="155" dirty="0">
                <a:latin typeface="Arial"/>
                <a:cs typeface="Arial"/>
              </a:rPr>
              <a:t>ЦЕНТР(</a:t>
            </a:r>
            <a:r>
              <a:rPr sz="1600" b="1" spc="-270" dirty="0">
                <a:latin typeface="Arial"/>
                <a:cs typeface="Arial"/>
              </a:rPr>
              <a:t> </a:t>
            </a:r>
            <a:r>
              <a:rPr sz="1600" b="1" spc="165" dirty="0">
                <a:latin typeface="Arial"/>
                <a:cs typeface="Arial"/>
              </a:rPr>
              <a:t>КОРОЛЕНКО,</a:t>
            </a:r>
            <a:r>
              <a:rPr sz="1600" b="1" spc="-245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18</a:t>
            </a:r>
            <a:r>
              <a:rPr sz="1600" b="1" spc="-2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Arial"/>
              <a:cs typeface="Arial"/>
            </a:endParaRPr>
          </a:p>
          <a:p>
            <a:pPr marL="12700" marR="757555" algn="just">
              <a:lnSpc>
                <a:spcPct val="90000"/>
              </a:lnSpc>
            </a:pPr>
            <a:r>
              <a:rPr sz="1800" spc="10" dirty="0">
                <a:latin typeface="Arial"/>
                <a:cs typeface="Arial"/>
              </a:rPr>
              <a:t>Дом </a:t>
            </a:r>
            <a:r>
              <a:rPr sz="1800" spc="-10" dirty="0">
                <a:latin typeface="Arial"/>
                <a:cs typeface="Arial"/>
              </a:rPr>
              <a:t>по </a:t>
            </a:r>
            <a:r>
              <a:rPr sz="1800" spc="-5" dirty="0">
                <a:latin typeface="Arial"/>
                <a:cs typeface="Arial"/>
              </a:rPr>
              <a:t>адресу: Н. </a:t>
            </a:r>
            <a:r>
              <a:rPr sz="1800" spc="-15" dirty="0">
                <a:latin typeface="Arial"/>
                <a:cs typeface="Arial"/>
              </a:rPr>
              <a:t>Новгород, </a:t>
            </a:r>
            <a:r>
              <a:rPr sz="1800" spc="-20" dirty="0">
                <a:latin typeface="Arial"/>
                <a:cs typeface="Arial"/>
              </a:rPr>
              <a:t>ул. </a:t>
            </a:r>
            <a:r>
              <a:rPr sz="1800" spc="-5" dirty="0">
                <a:latin typeface="Arial"/>
                <a:cs typeface="Arial"/>
              </a:rPr>
              <a:t>Короленко, </a:t>
            </a:r>
            <a:r>
              <a:rPr sz="1800" spc="-25" dirty="0">
                <a:latin typeface="Arial"/>
                <a:cs typeface="Arial"/>
              </a:rPr>
              <a:t>18  </a:t>
            </a:r>
            <a:r>
              <a:rPr sz="1800" spc="-15" dirty="0">
                <a:latin typeface="Arial"/>
                <a:cs typeface="Arial"/>
              </a:rPr>
              <a:t>находится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центре </a:t>
            </a:r>
            <a:r>
              <a:rPr sz="1800" spc="-20" dirty="0">
                <a:latin typeface="Arial"/>
                <a:cs typeface="Arial"/>
              </a:rPr>
              <a:t>города,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5" dirty="0">
                <a:latin typeface="Arial"/>
                <a:cs typeface="Arial"/>
              </a:rPr>
              <a:t>историческом  </a:t>
            </a:r>
            <a:r>
              <a:rPr sz="1800" spc="-10" dirty="0">
                <a:latin typeface="Arial"/>
                <a:cs typeface="Arial"/>
              </a:rPr>
              <a:t>квартале, </a:t>
            </a:r>
            <a:r>
              <a:rPr sz="1800" spc="-30" dirty="0">
                <a:latin typeface="Arial"/>
                <a:cs typeface="Arial"/>
              </a:rPr>
              <a:t>где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конце XIX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начале </a:t>
            </a:r>
            <a:r>
              <a:rPr sz="1800" spc="-15" dirty="0">
                <a:latin typeface="Arial"/>
                <a:cs typeface="Arial"/>
              </a:rPr>
              <a:t>XX </a:t>
            </a:r>
            <a:r>
              <a:rPr sz="1800" dirty="0">
                <a:latin typeface="Arial"/>
                <a:cs typeface="Arial"/>
              </a:rPr>
              <a:t>веков  </a:t>
            </a:r>
            <a:r>
              <a:rPr sz="1800" spc="-15" dirty="0">
                <a:latin typeface="Arial"/>
                <a:cs typeface="Arial"/>
              </a:rPr>
              <a:t>кипела </a:t>
            </a:r>
            <a:r>
              <a:rPr sz="1800" spc="-5" dirty="0">
                <a:latin typeface="Arial"/>
                <a:cs typeface="Arial"/>
              </a:rPr>
              <a:t>жизнь. Здесь </a:t>
            </a:r>
            <a:r>
              <a:rPr sz="1800" spc="-10" dirty="0">
                <a:latin typeface="Arial"/>
                <a:cs typeface="Arial"/>
              </a:rPr>
              <a:t>встречались </a:t>
            </a:r>
            <a:r>
              <a:rPr sz="1800" spc="-5" dirty="0">
                <a:latin typeface="Arial"/>
                <a:cs typeface="Arial"/>
              </a:rPr>
              <a:t>Короленко,  </a:t>
            </a:r>
            <a:r>
              <a:rPr sz="1800" spc="-20" dirty="0">
                <a:latin typeface="Arial"/>
                <a:cs typeface="Arial"/>
              </a:rPr>
              <a:t>Горький, </a:t>
            </a:r>
            <a:r>
              <a:rPr sz="1800" spc="-5" dirty="0">
                <a:latin typeface="Arial"/>
                <a:cs typeface="Arial"/>
              </a:rPr>
              <a:t>Шаляпин. На </a:t>
            </a:r>
            <a:r>
              <a:rPr sz="1800" spc="-15" dirty="0">
                <a:latin typeface="Arial"/>
                <a:cs typeface="Arial"/>
              </a:rPr>
              <a:t>этих </a:t>
            </a:r>
            <a:r>
              <a:rPr sz="1800" spc="-5" dirty="0">
                <a:latin typeface="Arial"/>
                <a:cs typeface="Arial"/>
              </a:rPr>
              <a:t>улицах они  общались, </a:t>
            </a:r>
            <a:r>
              <a:rPr sz="1800" spc="-10" dirty="0">
                <a:latin typeface="Arial"/>
                <a:cs typeface="Arial"/>
              </a:rPr>
              <a:t>обменивались </a:t>
            </a:r>
            <a:r>
              <a:rPr sz="1800" spc="-5" dirty="0">
                <a:latin typeface="Arial"/>
                <a:cs typeface="Arial"/>
              </a:rPr>
              <a:t>опытом, </a:t>
            </a:r>
            <a:r>
              <a:rPr sz="1800" spc="-10" dirty="0">
                <a:latin typeface="Arial"/>
                <a:cs typeface="Arial"/>
              </a:rPr>
              <a:t>делились  </a:t>
            </a:r>
            <a:r>
              <a:rPr sz="1800" dirty="0">
                <a:latin typeface="Arial"/>
                <a:cs typeface="Arial"/>
              </a:rPr>
              <a:t>идеями и </a:t>
            </a:r>
            <a:r>
              <a:rPr sz="1800" spc="-10" dirty="0">
                <a:latin typeface="Arial"/>
                <a:cs typeface="Arial"/>
              </a:rPr>
              <a:t>создавали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будущее.</a:t>
            </a:r>
            <a:endParaRPr sz="1800">
              <a:latin typeface="Arial"/>
              <a:cs typeface="Arial"/>
            </a:endParaRPr>
          </a:p>
          <a:p>
            <a:pPr marL="12700" marR="756920" algn="just">
              <a:lnSpc>
                <a:spcPct val="90000"/>
              </a:lnSpc>
              <a:spcBef>
                <a:spcPts val="1105"/>
              </a:spcBef>
            </a:pPr>
            <a:r>
              <a:rPr sz="1800" spc="-20" dirty="0">
                <a:latin typeface="Arial"/>
                <a:cs typeface="Arial"/>
              </a:rPr>
              <a:t>Сегодня </a:t>
            </a:r>
            <a:r>
              <a:rPr sz="1800" spc="5" dirty="0">
                <a:latin typeface="Arial"/>
                <a:cs typeface="Arial"/>
              </a:rPr>
              <a:t>Дом </a:t>
            </a:r>
            <a:r>
              <a:rPr sz="1800" spc="-10" dirty="0">
                <a:latin typeface="Arial"/>
                <a:cs typeface="Arial"/>
              </a:rPr>
              <a:t>на </a:t>
            </a:r>
            <a:r>
              <a:rPr sz="1800" spc="-5" dirty="0">
                <a:latin typeface="Arial"/>
                <a:cs typeface="Arial"/>
              </a:rPr>
              <a:t>Короленко, </a:t>
            </a:r>
            <a:r>
              <a:rPr sz="1800" dirty="0">
                <a:latin typeface="Arial"/>
                <a:cs typeface="Arial"/>
              </a:rPr>
              <a:t>18 </a:t>
            </a:r>
            <a:r>
              <a:rPr sz="1800" spc="-20" dirty="0">
                <a:latin typeface="Arial"/>
                <a:cs typeface="Arial"/>
              </a:rPr>
              <a:t>может </a:t>
            </a:r>
            <a:r>
              <a:rPr sz="1800" spc="-15" dirty="0">
                <a:latin typeface="Arial"/>
                <a:cs typeface="Arial"/>
              </a:rPr>
              <a:t>стать  </a:t>
            </a:r>
            <a:r>
              <a:rPr sz="1800" spc="-10" dirty="0">
                <a:latin typeface="Arial"/>
                <a:cs typeface="Arial"/>
              </a:rPr>
              <a:t>точкой </a:t>
            </a:r>
            <a:r>
              <a:rPr sz="1800" spc="-30" dirty="0">
                <a:latin typeface="Arial"/>
                <a:cs typeface="Arial"/>
              </a:rPr>
              <a:t>отсчета </a:t>
            </a:r>
            <a:r>
              <a:rPr sz="1800" spc="-15" dirty="0">
                <a:latin typeface="Arial"/>
                <a:cs typeface="Arial"/>
              </a:rPr>
              <a:t>всего </a:t>
            </a:r>
            <a:r>
              <a:rPr sz="1800" spc="-10" dirty="0">
                <a:latin typeface="Arial"/>
                <a:cs typeface="Arial"/>
              </a:rPr>
              <a:t>«квартала </a:t>
            </a:r>
            <a:r>
              <a:rPr sz="1800" spc="-5" dirty="0">
                <a:latin typeface="Arial"/>
                <a:cs typeface="Arial"/>
              </a:rPr>
              <a:t>церкви </a:t>
            </a:r>
            <a:r>
              <a:rPr sz="1800" spc="-40" dirty="0">
                <a:latin typeface="Arial"/>
                <a:cs typeface="Arial"/>
              </a:rPr>
              <a:t>Трех  </a:t>
            </a:r>
            <a:r>
              <a:rPr sz="1800" spc="-15" dirty="0">
                <a:latin typeface="Arial"/>
                <a:cs typeface="Arial"/>
              </a:rPr>
              <a:t>Святителей», </a:t>
            </a:r>
            <a:r>
              <a:rPr sz="1800" spc="-5" dirty="0">
                <a:latin typeface="Arial"/>
                <a:cs typeface="Arial"/>
              </a:rPr>
              <a:t>местом, </a:t>
            </a:r>
            <a:r>
              <a:rPr sz="1800" spc="-30" dirty="0">
                <a:latin typeface="Arial"/>
                <a:cs typeface="Arial"/>
              </a:rPr>
              <a:t>где </a:t>
            </a:r>
            <a:r>
              <a:rPr sz="1800" spc="-15" dirty="0">
                <a:latin typeface="Arial"/>
                <a:cs typeface="Arial"/>
              </a:rPr>
              <a:t>аккумулируются </a:t>
            </a:r>
            <a:r>
              <a:rPr sz="1800" dirty="0">
                <a:latin typeface="Arial"/>
                <a:cs typeface="Arial"/>
              </a:rPr>
              <a:t>идеи  и </a:t>
            </a:r>
            <a:r>
              <a:rPr sz="1800" spc="-20" dirty="0">
                <a:latin typeface="Arial"/>
                <a:cs typeface="Arial"/>
              </a:rPr>
              <a:t>начинаются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проекты.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439140" cy="7559040"/>
          </a:xfrm>
          <a:custGeom>
            <a:avLst/>
            <a:gdLst/>
            <a:ahLst/>
            <a:cxnLst/>
            <a:rect l="l" t="t" r="r" b="b"/>
            <a:pathLst>
              <a:path w="13439140" h="7559040">
                <a:moveTo>
                  <a:pt x="13438632" y="0"/>
                </a:moveTo>
                <a:lnTo>
                  <a:pt x="0" y="0"/>
                </a:lnTo>
                <a:lnTo>
                  <a:pt x="0" y="7559040"/>
                </a:lnTo>
                <a:lnTo>
                  <a:pt x="13438632" y="7559040"/>
                </a:lnTo>
                <a:lnTo>
                  <a:pt x="13438632" y="0"/>
                </a:lnTo>
                <a:close/>
              </a:path>
            </a:pathLst>
          </a:custGeom>
          <a:solidFill>
            <a:srgbClr val="7C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2855" y="789432"/>
            <a:ext cx="11925300" cy="0"/>
          </a:xfrm>
          <a:custGeom>
            <a:avLst/>
            <a:gdLst/>
            <a:ahLst/>
            <a:cxnLst/>
            <a:rect l="l" t="t" r="r" b="b"/>
            <a:pathLst>
              <a:path w="11925300">
                <a:moveTo>
                  <a:pt x="0" y="0"/>
                </a:moveTo>
                <a:lnTo>
                  <a:pt x="11925300" y="0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539728" y="518160"/>
            <a:ext cx="113995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36193" y="4113403"/>
            <a:ext cx="6462395" cy="304736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течении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5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месяцев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(май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– сентябрь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2020) пространство 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дома </a:t>
            </a:r>
            <a:r>
              <a:rPr sz="1800" spc="-45" dirty="0">
                <a:solidFill>
                  <a:srgbClr val="0D0D0D"/>
                </a:solidFill>
                <a:latin typeface="Arial"/>
                <a:cs typeface="Arial"/>
              </a:rPr>
              <a:t>будет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исследоваться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 помощью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различных 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художественных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культурных</a:t>
            </a:r>
            <a:r>
              <a:rPr sz="1800" spc="12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практик.</a:t>
            </a:r>
            <a:endParaRPr sz="1800">
              <a:latin typeface="Arial"/>
              <a:cs typeface="Arial"/>
            </a:endParaRPr>
          </a:p>
          <a:p>
            <a:pPr marL="12700" marR="6350" algn="just">
              <a:lnSpc>
                <a:spcPct val="90000"/>
              </a:lnSpc>
              <a:spcBef>
                <a:spcPts val="1065"/>
              </a:spcBef>
            </a:pP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Каждый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месяц на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площадке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будут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проводиться свободные  лаборатории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под руководством художников,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актеров,  режиссеров журналистов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фотографов.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рамках </a:t>
            </a:r>
            <a:r>
              <a:rPr sz="1800" spc="10" dirty="0">
                <a:solidFill>
                  <a:srgbClr val="0D0D0D"/>
                </a:solidFill>
                <a:latin typeface="Arial"/>
                <a:cs typeface="Arial"/>
              </a:rPr>
              <a:t>каждой 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лаборатории </a:t>
            </a:r>
            <a:r>
              <a:rPr sz="1800" spc="-30" dirty="0">
                <a:solidFill>
                  <a:srgbClr val="0D0D0D"/>
                </a:solidFill>
                <a:latin typeface="Arial"/>
                <a:cs typeface="Arial"/>
              </a:rPr>
              <a:t>будут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разработаны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реализованы 5 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культурных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проектов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разной направленности, которые 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помогут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сделать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историю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квартала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осязаемой.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ts val="2050"/>
              </a:lnSpc>
              <a:spcBef>
                <a:spcPts val="885"/>
              </a:spcBef>
            </a:pPr>
            <a:r>
              <a:rPr sz="1800" spc="10" dirty="0">
                <a:solidFill>
                  <a:srgbClr val="0D0D0D"/>
                </a:solidFill>
                <a:latin typeface="Arial"/>
                <a:cs typeface="Arial"/>
              </a:rPr>
              <a:t>Дом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ул.Короленко,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18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sz="1800" spc="-30" dirty="0">
                <a:solidFill>
                  <a:srgbClr val="0D0D0D"/>
                </a:solidFill>
                <a:latin typeface="Arial"/>
                <a:cs typeface="Arial"/>
              </a:rPr>
              <a:t>это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место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для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разработки</a:t>
            </a:r>
            <a:r>
              <a:rPr sz="1800" spc="40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ts val="2050"/>
              </a:lnSpc>
            </a:pP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презентации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проектов.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6805" algn="l"/>
              </a:tabLst>
            </a:pPr>
            <a:r>
              <a:rPr spc="190" dirty="0"/>
              <a:t>ОПИ</a:t>
            </a:r>
            <a:r>
              <a:rPr spc="110" dirty="0"/>
              <a:t>С</a:t>
            </a:r>
            <a:r>
              <a:rPr spc="130" dirty="0"/>
              <a:t>А</a:t>
            </a:r>
            <a:r>
              <a:rPr spc="180" dirty="0"/>
              <a:t>Н</a:t>
            </a:r>
            <a:r>
              <a:rPr spc="190" dirty="0"/>
              <a:t>И</a:t>
            </a:r>
            <a:r>
              <a:rPr spc="5" dirty="0"/>
              <a:t>Е</a:t>
            </a:r>
            <a:r>
              <a:rPr dirty="0"/>
              <a:t>	</a:t>
            </a:r>
            <a:r>
              <a:rPr lang="ru-RU" spc="190" dirty="0" smtClean="0"/>
              <a:t>ИДЕИ</a:t>
            </a:r>
            <a:endParaRPr spc="5" dirty="0"/>
          </a:p>
        </p:txBody>
      </p:sp>
      <p:sp>
        <p:nvSpPr>
          <p:cNvPr id="9" name="object 9"/>
          <p:cNvSpPr txBox="1"/>
          <p:nvPr/>
        </p:nvSpPr>
        <p:spPr>
          <a:xfrm>
            <a:off x="711504" y="1740230"/>
            <a:ext cx="6486525" cy="2286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155" dirty="0">
                <a:latin typeface="Arial"/>
                <a:cs typeface="Arial"/>
              </a:rPr>
              <a:t>НЕФОРМ</a:t>
            </a:r>
            <a:r>
              <a:rPr sz="1600" b="1" spc="-229" dirty="0">
                <a:latin typeface="Arial"/>
                <a:cs typeface="Arial"/>
              </a:rPr>
              <a:t> </a:t>
            </a:r>
            <a:r>
              <a:rPr sz="1600" b="1" spc="150" dirty="0">
                <a:latin typeface="Arial"/>
                <a:cs typeface="Arial"/>
              </a:rPr>
              <a:t>АЛЬНЫЙ</a:t>
            </a:r>
            <a:r>
              <a:rPr sz="1600" b="1" spc="455" dirty="0">
                <a:latin typeface="Arial"/>
                <a:cs typeface="Arial"/>
              </a:rPr>
              <a:t> </a:t>
            </a:r>
            <a:r>
              <a:rPr sz="1600" b="1" spc="165" dirty="0">
                <a:latin typeface="Arial"/>
                <a:cs typeface="Arial"/>
              </a:rPr>
              <a:t>ОБЩЕСТВЕННО</a:t>
            </a:r>
            <a:r>
              <a:rPr sz="1600" b="1" spc="-2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-</a:t>
            </a:r>
            <a:r>
              <a:rPr sz="1600" b="1" spc="-265" dirty="0">
                <a:latin typeface="Arial"/>
                <a:cs typeface="Arial"/>
              </a:rPr>
              <a:t> </a:t>
            </a:r>
            <a:r>
              <a:rPr sz="1600" b="1" spc="5" dirty="0">
                <a:latin typeface="Arial"/>
                <a:cs typeface="Arial"/>
              </a:rPr>
              <a:t>К</a:t>
            </a:r>
            <a:r>
              <a:rPr sz="1600" b="1" spc="-210" dirty="0">
                <a:latin typeface="Arial"/>
                <a:cs typeface="Arial"/>
              </a:rPr>
              <a:t> </a:t>
            </a:r>
            <a:r>
              <a:rPr sz="1600" b="1" spc="145" dirty="0">
                <a:latin typeface="Arial"/>
                <a:cs typeface="Arial"/>
              </a:rPr>
              <a:t>УЛЬТУРНЫЙ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155" dirty="0">
                <a:latin typeface="Arial"/>
                <a:cs typeface="Arial"/>
              </a:rPr>
              <a:t>ЦЕНТР(</a:t>
            </a:r>
            <a:r>
              <a:rPr sz="1600" b="1" spc="-270" dirty="0">
                <a:latin typeface="Arial"/>
                <a:cs typeface="Arial"/>
              </a:rPr>
              <a:t> </a:t>
            </a:r>
            <a:r>
              <a:rPr sz="1600" b="1" spc="165" dirty="0">
                <a:latin typeface="Arial"/>
                <a:cs typeface="Arial"/>
              </a:rPr>
              <a:t>КОРОЛЕНКО,</a:t>
            </a:r>
            <a:r>
              <a:rPr sz="1600" b="1" spc="-245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18</a:t>
            </a:r>
            <a:r>
              <a:rPr sz="1600" b="1" spc="-2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36830" marR="5080" algn="just">
              <a:lnSpc>
                <a:spcPct val="90000"/>
              </a:lnSpc>
            </a:pPr>
            <a:r>
              <a:rPr sz="1800" spc="10" dirty="0">
                <a:solidFill>
                  <a:srgbClr val="0D0D0D"/>
                </a:solidFill>
                <a:latin typeface="Arial"/>
                <a:cs typeface="Arial"/>
              </a:rPr>
              <a:t>Дом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на Короленко,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18 –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штаб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фестиваля </a:t>
            </a:r>
            <a:r>
              <a:rPr sz="1800" spc="-40" dirty="0">
                <a:solidFill>
                  <a:srgbClr val="0D0D0D"/>
                </a:solidFill>
                <a:latin typeface="Arial"/>
                <a:cs typeface="Arial"/>
              </a:rPr>
              <a:t>«Том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Сойер 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Фест». </a:t>
            </a:r>
            <a:r>
              <a:rPr sz="1800" spc="-25" dirty="0">
                <a:solidFill>
                  <a:srgbClr val="0D0D0D"/>
                </a:solidFill>
                <a:latin typeface="Arial"/>
                <a:cs typeface="Arial"/>
              </a:rPr>
              <a:t>Уже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сейчас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там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выставлены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находки,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которые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были  найдены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квартале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книги,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письма,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фотографии, 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предметы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обстановки.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Мы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предлагаем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переосмыслить  пространство дома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создать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открытое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общественное  пространство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sz="1800" spc="-5" dirty="0">
                <a:solidFill>
                  <a:srgbClr val="0D0D0D"/>
                </a:solidFill>
                <a:latin typeface="Arial"/>
                <a:cs typeface="Arial"/>
              </a:rPr>
              <a:t>место </a:t>
            </a:r>
            <a:r>
              <a:rPr sz="1800" spc="-15" dirty="0">
                <a:solidFill>
                  <a:srgbClr val="0D0D0D"/>
                </a:solidFill>
                <a:latin typeface="Arial"/>
                <a:cs typeface="Arial"/>
              </a:rPr>
              <a:t>встречи, </a:t>
            </a:r>
            <a:r>
              <a:rPr sz="1800" spc="5" dirty="0">
                <a:solidFill>
                  <a:srgbClr val="0D0D0D"/>
                </a:solidFill>
                <a:latin typeface="Arial"/>
                <a:cs typeface="Arial"/>
              </a:rPr>
              <a:t>коммуникации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и</a:t>
            </a:r>
            <a:r>
              <a:rPr sz="1800" spc="-7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созидания.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748271" y="792477"/>
            <a:ext cx="6690359" cy="6766559"/>
            <a:chOff x="6748271" y="792477"/>
            <a:chExt cx="6690359" cy="6766559"/>
          </a:xfrm>
        </p:grpSpPr>
        <p:sp>
          <p:nvSpPr>
            <p:cNvPr id="11" name="object 11"/>
            <p:cNvSpPr/>
            <p:nvPr/>
          </p:nvSpPr>
          <p:spPr>
            <a:xfrm>
              <a:off x="6748271" y="792477"/>
              <a:ext cx="6690359" cy="67665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8183" y="2432304"/>
              <a:ext cx="5239512" cy="3733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AEABAB"/>
                </a:solidFill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6193" y="775738"/>
            <a:ext cx="7447915" cy="282448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65"/>
              </a:spcBef>
            </a:pPr>
            <a:r>
              <a:rPr lang="ru-RU" sz="1400" b="1" spc="-15" dirty="0" smtClean="0">
                <a:latin typeface="Arial"/>
                <a:cs typeface="Arial"/>
              </a:rPr>
              <a:t>ИДЕЯ</a:t>
            </a:r>
            <a:r>
              <a:rPr sz="1400" b="1" spc="-15" dirty="0" smtClean="0">
                <a:latin typeface="Arial"/>
                <a:cs typeface="Arial"/>
              </a:rPr>
              <a:t>: </a:t>
            </a:r>
            <a:r>
              <a:rPr sz="1400" b="1" spc="-10" dirty="0">
                <a:latin typeface="Arial"/>
                <a:cs typeface="Arial"/>
              </a:rPr>
              <a:t>НЕФОРМАЛЬНЫЙ </a:t>
            </a:r>
            <a:r>
              <a:rPr sz="1400" b="1" spc="-15" dirty="0">
                <a:latin typeface="Arial"/>
                <a:cs typeface="Arial"/>
              </a:rPr>
              <a:t>ОБЩЕСТВЕННО-КУЛЬТУРНЫЙ</a:t>
            </a:r>
            <a:r>
              <a:rPr sz="1400" b="1" spc="27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ЦЕНТР(КОРОЛЕНКО,18)</a:t>
            </a:r>
            <a:endParaRPr sz="1400" dirty="0">
              <a:latin typeface="Arial"/>
              <a:cs typeface="Arial"/>
            </a:endParaRPr>
          </a:p>
          <a:p>
            <a:pPr marL="12700" marR="7620" algn="just">
              <a:lnSpc>
                <a:spcPct val="90100"/>
              </a:lnSpc>
              <a:spcBef>
                <a:spcPts val="1085"/>
              </a:spcBef>
            </a:pPr>
            <a:r>
              <a:rPr sz="1800" b="1" spc="5" dirty="0" err="1" smtClean="0">
                <a:latin typeface="Arial"/>
                <a:cs typeface="Arial"/>
              </a:rPr>
              <a:t>Цель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20" dirty="0">
                <a:latin typeface="Arial"/>
                <a:cs typeface="Arial"/>
              </a:rPr>
              <a:t>Создать </a:t>
            </a:r>
            <a:r>
              <a:rPr sz="1800" spc="5" dirty="0">
                <a:latin typeface="Arial"/>
                <a:cs typeface="Arial"/>
              </a:rPr>
              <a:t>на </a:t>
            </a:r>
            <a:r>
              <a:rPr sz="1800" spc="-10" dirty="0">
                <a:latin typeface="Arial"/>
                <a:cs typeface="Arial"/>
              </a:rPr>
              <a:t>территории исторического </a:t>
            </a:r>
            <a:r>
              <a:rPr sz="1800" spc="-15" dirty="0">
                <a:latin typeface="Arial"/>
                <a:cs typeface="Arial"/>
              </a:rPr>
              <a:t>квартала  </a:t>
            </a:r>
            <a:r>
              <a:rPr sz="1800" spc="-5" dirty="0">
                <a:latin typeface="Arial"/>
                <a:cs typeface="Arial"/>
              </a:rPr>
              <a:t>пространство </a:t>
            </a:r>
            <a:r>
              <a:rPr sz="1800" spc="-10" dirty="0">
                <a:latin typeface="Arial"/>
                <a:cs typeface="Arial"/>
              </a:rPr>
              <a:t>для </a:t>
            </a:r>
            <a:r>
              <a:rPr sz="1800" spc="-20" dirty="0">
                <a:latin typeface="Arial"/>
                <a:cs typeface="Arial"/>
              </a:rPr>
              <a:t>открытого </a:t>
            </a:r>
            <a:r>
              <a:rPr sz="1800" spc="-10" dirty="0">
                <a:latin typeface="Arial"/>
                <a:cs typeface="Arial"/>
              </a:rPr>
              <a:t>взаимодействия людей, </a:t>
            </a:r>
            <a:r>
              <a:rPr sz="1800" dirty="0">
                <a:latin typeface="Arial"/>
                <a:cs typeface="Arial"/>
              </a:rPr>
              <a:t>осмысления  </a:t>
            </a:r>
            <a:r>
              <a:rPr sz="1800" spc="-10" dirty="0">
                <a:latin typeface="Arial"/>
                <a:cs typeface="Arial"/>
              </a:rPr>
              <a:t>территории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наполнения </a:t>
            </a:r>
            <a:r>
              <a:rPr sz="1800" spc="-15" dirty="0">
                <a:latin typeface="Arial"/>
                <a:cs typeface="Arial"/>
              </a:rPr>
              <a:t>квартала </a:t>
            </a:r>
            <a:r>
              <a:rPr sz="1800" spc="-5" dirty="0">
                <a:latin typeface="Arial"/>
                <a:cs typeface="Arial"/>
              </a:rPr>
              <a:t>насыщенной </a:t>
            </a:r>
            <a:r>
              <a:rPr sz="1800" spc="-20" dirty="0">
                <a:latin typeface="Arial"/>
                <a:cs typeface="Arial"/>
              </a:rPr>
              <a:t>культурной </a:t>
            </a:r>
            <a:r>
              <a:rPr sz="1800" spc="-5" dirty="0">
                <a:latin typeface="Arial"/>
                <a:cs typeface="Arial"/>
              </a:rPr>
              <a:t>жизнью.  </a:t>
            </a:r>
            <a:r>
              <a:rPr sz="1800" dirty="0">
                <a:latin typeface="Arial"/>
                <a:cs typeface="Arial"/>
              </a:rPr>
              <a:t>Все </a:t>
            </a:r>
            <a:r>
              <a:rPr sz="1800" spc="-35" dirty="0">
                <a:latin typeface="Arial"/>
                <a:cs typeface="Arial"/>
              </a:rPr>
              <a:t>это </a:t>
            </a:r>
            <a:r>
              <a:rPr sz="1800" spc="-20" dirty="0">
                <a:latin typeface="Arial"/>
                <a:cs typeface="Arial"/>
              </a:rPr>
              <a:t>сделает </a:t>
            </a:r>
            <a:r>
              <a:rPr sz="1800" spc="-5" dirty="0">
                <a:latin typeface="Arial"/>
                <a:cs typeface="Arial"/>
              </a:rPr>
              <a:t>пространство </a:t>
            </a:r>
            <a:r>
              <a:rPr sz="1800" spc="-10" dirty="0">
                <a:latin typeface="Arial"/>
                <a:cs typeface="Arial"/>
              </a:rPr>
              <a:t>исторического </a:t>
            </a:r>
            <a:r>
              <a:rPr sz="1800" spc="-15" dirty="0">
                <a:latin typeface="Arial"/>
                <a:cs typeface="Arial"/>
              </a:rPr>
              <a:t>квартала </a:t>
            </a:r>
            <a:r>
              <a:rPr sz="1800" spc="-10" dirty="0">
                <a:latin typeface="Arial"/>
                <a:cs typeface="Arial"/>
              </a:rPr>
              <a:t>центром  </a:t>
            </a:r>
            <a:r>
              <a:rPr sz="1800" spc="-5" dirty="0">
                <a:latin typeface="Arial"/>
                <a:cs typeface="Arial"/>
              </a:rPr>
              <a:t>притяжения </a:t>
            </a:r>
            <a:r>
              <a:rPr sz="1800" spc="-10" dirty="0">
                <a:latin typeface="Arial"/>
                <a:cs typeface="Arial"/>
              </a:rPr>
              <a:t>горожан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5" dirty="0">
                <a:latin typeface="Arial"/>
                <a:cs typeface="Arial"/>
              </a:rPr>
              <a:t>новой </a:t>
            </a:r>
            <a:r>
              <a:rPr sz="1800" spc="-25" dirty="0">
                <a:latin typeface="Arial"/>
                <a:cs typeface="Arial"/>
              </a:rPr>
              <a:t>культурной </a:t>
            </a:r>
            <a:r>
              <a:rPr sz="1800" spc="-10" dirty="0">
                <a:latin typeface="Arial"/>
                <a:cs typeface="Arial"/>
              </a:rPr>
              <a:t>точкой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города.</a:t>
            </a:r>
            <a:endParaRPr sz="1800" dirty="0">
              <a:latin typeface="Arial"/>
              <a:cs typeface="Arial"/>
            </a:endParaRPr>
          </a:p>
          <a:p>
            <a:pPr marL="12700" marR="5080" algn="just">
              <a:lnSpc>
                <a:spcPct val="90000"/>
              </a:lnSpc>
              <a:spcBef>
                <a:spcPts val="1105"/>
              </a:spcBef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Во </a:t>
            </a:r>
            <a:r>
              <a:rPr sz="1800" dirty="0">
                <a:latin typeface="Arial"/>
                <a:cs typeface="Arial"/>
              </a:rPr>
              <a:t>время </a:t>
            </a:r>
            <a:r>
              <a:rPr sz="1800" spc="-5" dirty="0">
                <a:latin typeface="Arial"/>
                <a:cs typeface="Arial"/>
              </a:rPr>
              <a:t>реализации </a:t>
            </a:r>
            <a:r>
              <a:rPr sz="1800" spc="-10" dirty="0">
                <a:latin typeface="Arial"/>
                <a:cs typeface="Arial"/>
              </a:rPr>
              <a:t>проекта </a:t>
            </a:r>
            <a:r>
              <a:rPr sz="1800" spc="-40" dirty="0">
                <a:latin typeface="Arial"/>
                <a:cs typeface="Arial"/>
              </a:rPr>
              <a:t>будет </a:t>
            </a:r>
            <a:r>
              <a:rPr sz="1800" spc="-10" dirty="0">
                <a:latin typeface="Arial"/>
                <a:cs typeface="Arial"/>
              </a:rPr>
              <a:t>создано  </a:t>
            </a:r>
            <a:r>
              <a:rPr sz="1800" spc="-5" dirty="0">
                <a:latin typeface="Arial"/>
                <a:cs typeface="Arial"/>
              </a:rPr>
              <a:t>несколько </a:t>
            </a:r>
            <a:r>
              <a:rPr sz="1800" spc="-10" dirty="0">
                <a:latin typeface="Arial"/>
                <a:cs typeface="Arial"/>
              </a:rPr>
              <a:t>выставок, часть экспонатов,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0" dirty="0">
                <a:latin typeface="Arial"/>
                <a:cs typeface="Arial"/>
              </a:rPr>
              <a:t>том </a:t>
            </a:r>
            <a:r>
              <a:rPr sz="1800" spc="-5" dirty="0">
                <a:latin typeface="Arial"/>
                <a:cs typeface="Arial"/>
              </a:rPr>
              <a:t>числе </a:t>
            </a:r>
            <a:r>
              <a:rPr sz="1800" spc="-10" dirty="0">
                <a:latin typeface="Arial"/>
                <a:cs typeface="Arial"/>
              </a:rPr>
              <a:t>произведений  </a:t>
            </a:r>
            <a:r>
              <a:rPr sz="1800" spc="-5" dirty="0">
                <a:latin typeface="Arial"/>
                <a:cs typeface="Arial"/>
              </a:rPr>
              <a:t>искусства, </a:t>
            </a:r>
            <a:r>
              <a:rPr sz="1800" spc="-20" dirty="0">
                <a:latin typeface="Arial"/>
                <a:cs typeface="Arial"/>
              </a:rPr>
              <a:t>может стать </a:t>
            </a:r>
            <a:r>
              <a:rPr sz="1800" dirty="0">
                <a:latin typeface="Arial"/>
                <a:cs typeface="Arial"/>
              </a:rPr>
              <a:t>частью </a:t>
            </a:r>
            <a:r>
              <a:rPr sz="1800" spc="-5" dirty="0">
                <a:latin typeface="Arial"/>
                <a:cs typeface="Arial"/>
              </a:rPr>
              <a:t>постоянной экспозиции (видео, </a:t>
            </a:r>
            <a:r>
              <a:rPr sz="1800" spc="-15" dirty="0">
                <a:latin typeface="Arial"/>
                <a:cs typeface="Arial"/>
              </a:rPr>
              <a:t>фото,  </a:t>
            </a:r>
            <a:r>
              <a:rPr sz="1800" spc="-5" dirty="0">
                <a:latin typeface="Arial"/>
                <a:cs typeface="Arial"/>
              </a:rPr>
              <a:t>картины 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инсталляции)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193" y="3684778"/>
            <a:ext cx="3329304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latin typeface="Arial"/>
                <a:cs typeface="Arial"/>
              </a:rPr>
              <a:t>Команда </a:t>
            </a:r>
            <a:r>
              <a:rPr sz="1800" spc="-10" dirty="0">
                <a:latin typeface="Arial"/>
                <a:cs typeface="Arial"/>
              </a:rPr>
              <a:t>проекта </a:t>
            </a:r>
            <a:r>
              <a:rPr sz="1800" spc="-5" dirty="0">
                <a:latin typeface="Arial"/>
                <a:cs typeface="Arial"/>
              </a:rPr>
              <a:t>осмыслит  </a:t>
            </a:r>
            <a:r>
              <a:rPr sz="1800" spc="-10" dirty="0">
                <a:latin typeface="Arial"/>
                <a:cs typeface="Arial"/>
              </a:rPr>
              <a:t>исследований </a:t>
            </a:r>
            <a:r>
              <a:rPr sz="1800" spc="-45" dirty="0">
                <a:latin typeface="Arial"/>
                <a:cs typeface="Arial"/>
              </a:rPr>
              <a:t>будет </a:t>
            </a:r>
            <a:r>
              <a:rPr sz="1800" spc="-15" dirty="0">
                <a:latin typeface="Arial"/>
                <a:cs typeface="Arial"/>
              </a:rPr>
              <a:t>создана  </a:t>
            </a:r>
            <a:r>
              <a:rPr sz="1800" spc="-30" dirty="0">
                <a:latin typeface="Arial"/>
                <a:cs typeface="Arial"/>
              </a:rPr>
              <a:t>культурного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пространства.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9635" y="3684778"/>
            <a:ext cx="397954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3655" marR="5080" indent="-21590">
              <a:lnSpc>
                <a:spcPts val="1939"/>
              </a:lnSpc>
              <a:spcBef>
                <a:spcPts val="345"/>
              </a:spcBef>
              <a:tabLst>
                <a:tab pos="749935" algn="l"/>
                <a:tab pos="1335405" algn="l"/>
                <a:tab pos="2411095" algn="l"/>
                <a:tab pos="2475230" algn="l"/>
                <a:tab pos="2753360" algn="l"/>
                <a:tab pos="3222625" algn="l"/>
              </a:tabLst>
            </a:pPr>
            <a:r>
              <a:rPr sz="1800" spc="5" dirty="0">
                <a:latin typeface="Arial"/>
                <a:cs typeface="Arial"/>
              </a:rPr>
              <a:t>оп</a:t>
            </a:r>
            <a:r>
              <a:rPr sz="1800" dirty="0">
                <a:latin typeface="Arial"/>
                <a:cs typeface="Arial"/>
              </a:rPr>
              <a:t>ыт	л</a:t>
            </a:r>
            <a:r>
              <a:rPr sz="1800" spc="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ор</a:t>
            </a:r>
            <a:r>
              <a:rPr sz="1800" spc="-45" dirty="0">
                <a:latin typeface="Arial"/>
                <a:cs typeface="Arial"/>
              </a:rPr>
              <a:t>а</a:t>
            </a:r>
            <a:r>
              <a:rPr sz="1800" spc="-35" dirty="0">
                <a:latin typeface="Arial"/>
                <a:cs typeface="Arial"/>
              </a:rPr>
              <a:t>т</a:t>
            </a:r>
            <a:r>
              <a:rPr sz="1800" spc="5" dirty="0">
                <a:latin typeface="Arial"/>
                <a:cs typeface="Arial"/>
              </a:rPr>
              <a:t>ор</a:t>
            </a:r>
            <a:r>
              <a:rPr sz="1800" spc="-25" dirty="0">
                <a:latin typeface="Arial"/>
                <a:cs typeface="Arial"/>
              </a:rPr>
              <a:t>и</a:t>
            </a:r>
            <a:r>
              <a:rPr sz="1800" dirty="0">
                <a:latin typeface="Arial"/>
                <a:cs typeface="Arial"/>
              </a:rPr>
              <a:t>й,	и	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а	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spc="10" dirty="0">
                <a:latin typeface="Arial"/>
                <a:cs typeface="Arial"/>
              </a:rPr>
              <a:t>с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  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spc="-25" dirty="0">
                <a:latin typeface="Arial"/>
                <a:cs typeface="Arial"/>
              </a:rPr>
              <a:t>ц</a:t>
            </a:r>
            <a:r>
              <a:rPr sz="1800" spc="5" dirty="0">
                <a:latin typeface="Arial"/>
                <a:cs typeface="Arial"/>
              </a:rPr>
              <a:t>еп</a:t>
            </a:r>
            <a:r>
              <a:rPr sz="1800" dirty="0">
                <a:latin typeface="Arial"/>
                <a:cs typeface="Arial"/>
              </a:rPr>
              <a:t>ция	</a:t>
            </a:r>
            <a:r>
              <a:rPr sz="1800" spc="5" dirty="0">
                <a:latin typeface="Arial"/>
                <a:cs typeface="Arial"/>
              </a:rPr>
              <a:t>р</a:t>
            </a:r>
            <a:r>
              <a:rPr sz="1800" spc="-20" dirty="0">
                <a:latin typeface="Arial"/>
                <a:cs typeface="Arial"/>
              </a:rPr>
              <a:t>а</a:t>
            </a:r>
            <a:r>
              <a:rPr sz="1800" spc="-10" dirty="0">
                <a:latin typeface="Arial"/>
                <a:cs typeface="Arial"/>
              </a:rPr>
              <a:t>з</a:t>
            </a:r>
            <a:r>
              <a:rPr sz="1800" spc="-5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10" dirty="0">
                <a:latin typeface="Arial"/>
                <a:cs typeface="Arial"/>
              </a:rPr>
              <a:t>т</a:t>
            </a:r>
            <a:r>
              <a:rPr sz="1800" spc="-25" dirty="0">
                <a:latin typeface="Arial"/>
                <a:cs typeface="Arial"/>
              </a:rPr>
              <a:t>и</a:t>
            </a:r>
            <a:r>
              <a:rPr sz="1800" dirty="0">
                <a:latin typeface="Arial"/>
                <a:cs typeface="Arial"/>
              </a:rPr>
              <a:t>я		</a:t>
            </a:r>
            <a:r>
              <a:rPr sz="1800" spc="-1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б</a:t>
            </a:r>
            <a:r>
              <a:rPr sz="1800" spc="-15" dirty="0">
                <a:latin typeface="Arial"/>
                <a:cs typeface="Arial"/>
              </a:rPr>
              <a:t>щ</a:t>
            </a:r>
            <a:r>
              <a:rPr sz="1800" spc="5" dirty="0">
                <a:latin typeface="Arial"/>
                <a:cs typeface="Arial"/>
              </a:rPr>
              <a:t>е</a:t>
            </a:r>
            <a:r>
              <a:rPr sz="1800" spc="10" dirty="0">
                <a:latin typeface="Arial"/>
                <a:cs typeface="Arial"/>
              </a:rPr>
              <a:t>с</a:t>
            </a:r>
            <a:r>
              <a:rPr sz="1800" spc="-10" dirty="0">
                <a:latin typeface="Arial"/>
                <a:cs typeface="Arial"/>
              </a:rPr>
              <a:t>т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5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нн</a:t>
            </a:r>
            <a:r>
              <a:rPr sz="1800" spc="-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6193" y="4566031"/>
            <a:ext cx="7444740" cy="1675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715" algn="just">
              <a:lnSpc>
                <a:spcPts val="1939"/>
              </a:lnSpc>
              <a:spcBef>
                <a:spcPts val="345"/>
              </a:spcBef>
            </a:pPr>
            <a:r>
              <a:rPr sz="1800" spc="-40" dirty="0">
                <a:latin typeface="Arial"/>
                <a:cs typeface="Arial"/>
              </a:rPr>
              <a:t>Будет </a:t>
            </a:r>
            <a:r>
              <a:rPr sz="1800" dirty="0">
                <a:latin typeface="Arial"/>
                <a:cs typeface="Arial"/>
              </a:rPr>
              <a:t>сформировано </a:t>
            </a:r>
            <a:r>
              <a:rPr sz="1800" spc="-10" dirty="0">
                <a:latin typeface="Arial"/>
                <a:cs typeface="Arial"/>
              </a:rPr>
              <a:t>активное </a:t>
            </a:r>
            <a:r>
              <a:rPr sz="1800" spc="-20" dirty="0">
                <a:latin typeface="Arial"/>
                <a:cs typeface="Arial"/>
              </a:rPr>
              <a:t>культурное </a:t>
            </a:r>
            <a:r>
              <a:rPr sz="1800" spc="-10" dirty="0">
                <a:latin typeface="Arial"/>
                <a:cs typeface="Arial"/>
              </a:rPr>
              <a:t>сообщество, которое  </a:t>
            </a:r>
            <a:r>
              <a:rPr sz="1800" spc="-45" dirty="0">
                <a:latin typeface="Arial"/>
                <a:cs typeface="Arial"/>
              </a:rPr>
              <a:t>будет </a:t>
            </a:r>
            <a:r>
              <a:rPr sz="1800" spc="-10" dirty="0">
                <a:latin typeface="Arial"/>
                <a:cs typeface="Arial"/>
              </a:rPr>
              <a:t>реализовывать </a:t>
            </a:r>
            <a:r>
              <a:rPr sz="1800" spc="-5" dirty="0">
                <a:latin typeface="Arial"/>
                <a:cs typeface="Arial"/>
              </a:rPr>
              <a:t>свои </a:t>
            </a:r>
            <a:r>
              <a:rPr sz="1800" spc="5" dirty="0">
                <a:latin typeface="Arial"/>
                <a:cs typeface="Arial"/>
              </a:rPr>
              <a:t>проекты </a:t>
            </a:r>
            <a:r>
              <a:rPr sz="1800" spc="-5" dirty="0">
                <a:latin typeface="Arial"/>
                <a:cs typeface="Arial"/>
              </a:rPr>
              <a:t>на </a:t>
            </a:r>
            <a:r>
              <a:rPr sz="1800" spc="-25" dirty="0">
                <a:latin typeface="Arial"/>
                <a:cs typeface="Arial"/>
              </a:rPr>
              <a:t>этой </a:t>
            </a:r>
            <a:r>
              <a:rPr sz="1800" spc="5" dirty="0">
                <a:latin typeface="Arial"/>
                <a:cs typeface="Arial"/>
              </a:rPr>
              <a:t>площадке 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дальше.</a:t>
            </a:r>
          </a:p>
          <a:p>
            <a:pPr marL="12700" marR="5080" algn="just">
              <a:lnSpc>
                <a:spcPct val="90000"/>
              </a:lnSpc>
              <a:spcBef>
                <a:spcPts val="1085"/>
              </a:spcBef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Во </a:t>
            </a:r>
            <a:r>
              <a:rPr sz="1800" spc="-5" dirty="0">
                <a:latin typeface="Arial"/>
                <a:cs typeface="Arial"/>
              </a:rPr>
              <a:t>время реализации проекта </a:t>
            </a:r>
            <a:r>
              <a:rPr sz="1800" spc="-30" dirty="0">
                <a:latin typeface="Arial"/>
                <a:cs typeface="Arial"/>
              </a:rPr>
              <a:t>будут  </a:t>
            </a:r>
            <a:r>
              <a:rPr sz="1800" spc="-5" dirty="0">
                <a:latin typeface="Arial"/>
                <a:cs typeface="Arial"/>
              </a:rPr>
              <a:t>сформулированы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5" dirty="0">
                <a:latin typeface="Arial"/>
                <a:cs typeface="Arial"/>
              </a:rPr>
              <a:t>разработаны </a:t>
            </a:r>
            <a:r>
              <a:rPr sz="1800" spc="-5" dirty="0">
                <a:latin typeface="Arial"/>
                <a:cs typeface="Arial"/>
              </a:rPr>
              <a:t>основные </a:t>
            </a:r>
            <a:r>
              <a:rPr sz="1800" spc="-10" dirty="0">
                <a:latin typeface="Arial"/>
                <a:cs typeface="Arial"/>
              </a:rPr>
              <a:t>направления </a:t>
            </a:r>
            <a:r>
              <a:rPr sz="1800" spc="-15" dirty="0">
                <a:latin typeface="Arial"/>
                <a:cs typeface="Arial"/>
              </a:rPr>
              <a:t>работы  общественного </a:t>
            </a:r>
            <a:r>
              <a:rPr sz="1800" spc="-5" dirty="0">
                <a:latin typeface="Arial"/>
                <a:cs typeface="Arial"/>
              </a:rPr>
              <a:t>пространства </a:t>
            </a:r>
            <a:r>
              <a:rPr sz="1800" spc="-10" dirty="0">
                <a:latin typeface="Arial"/>
                <a:cs typeface="Arial"/>
              </a:rPr>
              <a:t>по </a:t>
            </a:r>
            <a:r>
              <a:rPr sz="1800" spc="-5" dirty="0">
                <a:latin typeface="Arial"/>
                <a:cs typeface="Arial"/>
              </a:rPr>
              <a:t>адресу Короленко,18. </a:t>
            </a:r>
            <a:r>
              <a:rPr sz="1800" spc="-10" dirty="0">
                <a:latin typeface="Arial"/>
                <a:cs typeface="Arial"/>
              </a:rPr>
              <a:t>Появится  название </a:t>
            </a:r>
            <a:r>
              <a:rPr sz="1800" spc="-5" dirty="0">
                <a:latin typeface="Arial"/>
                <a:cs typeface="Arial"/>
              </a:rPr>
              <a:t>пространства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45" dirty="0">
                <a:latin typeface="Arial"/>
                <a:cs typeface="Arial"/>
              </a:rPr>
              <a:t>будет </a:t>
            </a:r>
            <a:r>
              <a:rPr sz="1800" spc="-5" dirty="0">
                <a:latin typeface="Arial"/>
                <a:cs typeface="Arial"/>
              </a:rPr>
              <a:t>сформулирована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миссия.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6193" y="6328359"/>
            <a:ext cx="7444740" cy="79438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 algn="just">
              <a:lnSpc>
                <a:spcPct val="90100"/>
              </a:lnSpc>
              <a:spcBef>
                <a:spcPts val="310"/>
              </a:spcBef>
            </a:pPr>
            <a:r>
              <a:rPr sz="1800" spc="-5" dirty="0">
                <a:latin typeface="Arial"/>
                <a:cs typeface="Arial"/>
              </a:rPr>
              <a:t>Общественное пространство </a:t>
            </a:r>
            <a:r>
              <a:rPr sz="1800" spc="-10" dirty="0">
                <a:latin typeface="Arial"/>
                <a:cs typeface="Arial"/>
              </a:rPr>
              <a:t>должно </a:t>
            </a:r>
            <a:r>
              <a:rPr sz="1800" spc="-20" dirty="0">
                <a:latin typeface="Arial"/>
                <a:cs typeface="Arial"/>
              </a:rPr>
              <a:t>стать </a:t>
            </a:r>
            <a:r>
              <a:rPr sz="1800" spc="-10" dirty="0">
                <a:latin typeface="Arial"/>
                <a:cs typeface="Arial"/>
              </a:rPr>
              <a:t>местом </a:t>
            </a:r>
            <a:r>
              <a:rPr sz="1800" spc="-5" dirty="0">
                <a:latin typeface="Arial"/>
                <a:cs typeface="Arial"/>
              </a:rPr>
              <a:t>притяжения  </a:t>
            </a:r>
            <a:r>
              <a:rPr sz="1800" spc="-20" dirty="0">
                <a:latin typeface="Arial"/>
                <a:cs typeface="Arial"/>
              </a:rPr>
              <a:t>культурных </a:t>
            </a:r>
            <a:r>
              <a:rPr sz="1800" spc="-10" dirty="0">
                <a:latin typeface="Arial"/>
                <a:cs typeface="Arial"/>
              </a:rPr>
              <a:t>городских </a:t>
            </a:r>
            <a:r>
              <a:rPr sz="1800" spc="-5" dirty="0">
                <a:latin typeface="Arial"/>
                <a:cs typeface="Arial"/>
              </a:rPr>
              <a:t>сообществ, </a:t>
            </a:r>
            <a:r>
              <a:rPr sz="1800" spc="-10" dirty="0">
                <a:latin typeface="Arial"/>
                <a:cs typeface="Arial"/>
              </a:rPr>
              <a:t>которые </a:t>
            </a:r>
            <a:r>
              <a:rPr sz="1800" spc="-5" dirty="0">
                <a:latin typeface="Arial"/>
                <a:cs typeface="Arial"/>
              </a:rPr>
              <a:t>смогут </a:t>
            </a:r>
            <a:r>
              <a:rPr sz="1800" spc="-15" dirty="0">
                <a:latin typeface="Arial"/>
                <a:cs typeface="Arial"/>
              </a:rPr>
              <a:t>реализовывать  </a:t>
            </a:r>
            <a:r>
              <a:rPr sz="1800" spc="-5" dirty="0">
                <a:latin typeface="Arial"/>
                <a:cs typeface="Arial"/>
              </a:rPr>
              <a:t>свои </a:t>
            </a:r>
            <a:r>
              <a:rPr sz="1800" dirty="0">
                <a:latin typeface="Arial"/>
                <a:cs typeface="Arial"/>
              </a:rPr>
              <a:t>идеи </a:t>
            </a:r>
            <a:r>
              <a:rPr sz="1800" spc="-5" dirty="0">
                <a:latin typeface="Arial"/>
                <a:cs typeface="Arial"/>
              </a:rPr>
              <a:t>на </a:t>
            </a:r>
            <a:r>
              <a:rPr sz="1800" spc="10" dirty="0">
                <a:latin typeface="Arial"/>
                <a:cs typeface="Arial"/>
              </a:rPr>
              <a:t>площадках </a:t>
            </a:r>
            <a:r>
              <a:rPr sz="1800" spc="-15" dirty="0">
                <a:latin typeface="Arial"/>
                <a:cs typeface="Arial"/>
              </a:rPr>
              <a:t>квартала </a:t>
            </a:r>
            <a:r>
              <a:rPr sz="1800" dirty="0">
                <a:latin typeface="Arial"/>
                <a:cs typeface="Arial"/>
              </a:rPr>
              <a:t>и после окончания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проекта.</a:t>
            </a:r>
          </a:p>
        </p:txBody>
      </p:sp>
      <p:sp>
        <p:nvSpPr>
          <p:cNvPr id="9" name="object 9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6805" algn="l"/>
              </a:tabLst>
            </a:pPr>
            <a:r>
              <a:rPr spc="190" dirty="0"/>
              <a:t>ОПИ</a:t>
            </a:r>
            <a:r>
              <a:rPr spc="110" dirty="0"/>
              <a:t>С</a:t>
            </a:r>
            <a:r>
              <a:rPr spc="130" dirty="0"/>
              <a:t>А</a:t>
            </a:r>
            <a:r>
              <a:rPr spc="180" dirty="0"/>
              <a:t>Н</a:t>
            </a:r>
            <a:r>
              <a:rPr spc="190" dirty="0"/>
              <a:t>И</a:t>
            </a:r>
            <a:r>
              <a:rPr spc="5" dirty="0"/>
              <a:t>Е</a:t>
            </a:r>
            <a:r>
              <a:rPr dirty="0"/>
              <a:t>	</a:t>
            </a:r>
            <a:r>
              <a:rPr lang="ru-RU" spc="190" dirty="0" smtClean="0"/>
              <a:t>ИДЕИ</a:t>
            </a:r>
            <a:endParaRPr spc="5" dirty="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711504" y="1657994"/>
            <a:ext cx="6485255" cy="4752968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55"/>
              </a:spcBef>
            </a:pPr>
            <a:r>
              <a:rPr spc="5" dirty="0"/>
              <a:t>« </a:t>
            </a:r>
            <a:r>
              <a:rPr spc="145" dirty="0"/>
              <a:t>ДЕНЬ </a:t>
            </a:r>
            <a:r>
              <a:rPr spc="130" dirty="0"/>
              <a:t>ВАРЕНЬЯ </a:t>
            </a:r>
            <a:r>
              <a:rPr spc="5" dirty="0"/>
              <a:t>В </a:t>
            </a:r>
            <a:r>
              <a:rPr spc="125" dirty="0"/>
              <a:t>ТАЙНОМ </a:t>
            </a:r>
            <a:r>
              <a:rPr spc="100" dirty="0"/>
              <a:t>САД</a:t>
            </a:r>
            <a:r>
              <a:rPr spc="-170" dirty="0"/>
              <a:t> </a:t>
            </a:r>
            <a:r>
              <a:rPr spc="65" dirty="0"/>
              <a:t>У»</a:t>
            </a:r>
          </a:p>
          <a:p>
            <a:pPr marL="36830" marR="6350" algn="just">
              <a:lnSpc>
                <a:spcPts val="1730"/>
              </a:lnSpc>
              <a:spcBef>
                <a:spcPts val="875"/>
              </a:spcBef>
            </a:pPr>
            <a:r>
              <a:rPr b="0" spc="-5" dirty="0">
                <a:latin typeface="Arial"/>
                <a:cs typeface="Arial"/>
              </a:rPr>
              <a:t>Событийная программа «День варенья </a:t>
            </a:r>
            <a:r>
              <a:rPr b="0" spc="5" dirty="0">
                <a:latin typeface="Arial"/>
                <a:cs typeface="Arial"/>
              </a:rPr>
              <a:t>в </a:t>
            </a:r>
            <a:r>
              <a:rPr b="0" spc="-15" dirty="0">
                <a:latin typeface="Arial"/>
                <a:cs typeface="Arial"/>
              </a:rPr>
              <a:t>Тайном </a:t>
            </a:r>
            <a:r>
              <a:rPr b="0" dirty="0">
                <a:latin typeface="Arial"/>
                <a:cs typeface="Arial"/>
              </a:rPr>
              <a:t>саду» </a:t>
            </a:r>
            <a:r>
              <a:rPr b="0" spc="-5" dirty="0">
                <a:latin typeface="Arial"/>
                <a:cs typeface="Arial"/>
              </a:rPr>
              <a:t>задумана  </a:t>
            </a:r>
            <a:r>
              <a:rPr b="0" spc="5" dirty="0">
                <a:latin typeface="Arial"/>
                <a:cs typeface="Arial"/>
              </a:rPr>
              <a:t>как </a:t>
            </a:r>
            <a:r>
              <a:rPr b="0" spc="-5" dirty="0">
                <a:latin typeface="Arial"/>
                <a:cs typeface="Arial"/>
              </a:rPr>
              <a:t>реконструкция </a:t>
            </a:r>
            <a:r>
              <a:rPr b="0" dirty="0">
                <a:latin typeface="Arial"/>
                <a:cs typeface="Arial"/>
              </a:rPr>
              <a:t>жизни и </a:t>
            </a:r>
            <a:r>
              <a:rPr b="0" spc="-10" dirty="0">
                <a:latin typeface="Arial"/>
                <a:cs typeface="Arial"/>
              </a:rPr>
              <a:t>быта городской </a:t>
            </a:r>
            <a:r>
              <a:rPr b="0" spc="-5" dirty="0">
                <a:latin typeface="Arial"/>
                <a:cs typeface="Arial"/>
              </a:rPr>
              <a:t>усадьбы </a:t>
            </a:r>
            <a:r>
              <a:rPr b="0" dirty="0">
                <a:latin typeface="Arial"/>
                <a:cs typeface="Arial"/>
              </a:rPr>
              <a:t>конца </a:t>
            </a:r>
            <a:r>
              <a:rPr b="0" spc="-5" dirty="0">
                <a:latin typeface="Arial"/>
                <a:cs typeface="Arial"/>
              </a:rPr>
              <a:t>19 века  </a:t>
            </a:r>
            <a:r>
              <a:rPr b="0" dirty="0">
                <a:latin typeface="Arial"/>
                <a:cs typeface="Arial"/>
              </a:rPr>
              <a:t>с </a:t>
            </a:r>
            <a:r>
              <a:rPr b="0" spc="-5" dirty="0">
                <a:latin typeface="Arial"/>
                <a:cs typeface="Arial"/>
              </a:rPr>
              <a:t>её </a:t>
            </a:r>
            <a:r>
              <a:rPr b="0" dirty="0">
                <a:latin typeface="Arial"/>
                <a:cs typeface="Arial"/>
              </a:rPr>
              <a:t>особым укладом и </a:t>
            </a:r>
            <a:r>
              <a:rPr b="0" spc="-5" dirty="0">
                <a:latin typeface="Arial"/>
                <a:cs typeface="Arial"/>
              </a:rPr>
              <a:t>неповторимым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мироощущением.</a:t>
            </a:r>
          </a:p>
          <a:p>
            <a:pPr marL="36830" algn="just">
              <a:lnSpc>
                <a:spcPts val="1605"/>
              </a:lnSpc>
            </a:pPr>
            <a:r>
              <a:rPr b="0" spc="-5" dirty="0">
                <a:latin typeface="Arial"/>
                <a:cs typeface="Arial"/>
              </a:rPr>
              <a:t>Варенье </a:t>
            </a:r>
            <a:r>
              <a:rPr b="0" dirty="0">
                <a:latin typeface="Arial"/>
                <a:cs typeface="Arial"/>
              </a:rPr>
              <a:t>на </a:t>
            </a:r>
            <a:r>
              <a:rPr b="0" spc="5" dirty="0">
                <a:latin typeface="Arial"/>
                <a:cs typeface="Arial"/>
              </a:rPr>
              <a:t>зиму </a:t>
            </a:r>
            <a:r>
              <a:rPr b="0" dirty="0">
                <a:latin typeface="Arial"/>
                <a:cs typeface="Arial"/>
              </a:rPr>
              <a:t>- исконно </a:t>
            </a:r>
            <a:r>
              <a:rPr b="0" spc="-5" dirty="0">
                <a:latin typeface="Arial"/>
                <a:cs typeface="Arial"/>
              </a:rPr>
              <a:t>русское лакомство. </a:t>
            </a:r>
            <a:r>
              <a:rPr b="0" spc="5" dirty="0">
                <a:latin typeface="Arial"/>
                <a:cs typeface="Arial"/>
              </a:rPr>
              <a:t>В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«Картинках</a:t>
            </a:r>
          </a:p>
          <a:p>
            <a:pPr marL="36830" marR="5080" algn="just">
              <a:lnSpc>
                <a:spcPct val="90000"/>
              </a:lnSpc>
              <a:spcBef>
                <a:spcPts val="100"/>
              </a:spcBef>
            </a:pP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нижегородского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быта XIX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века»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известного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краеведа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Д.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Смирнова  говорится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о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том, что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городские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сады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«давали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изобилии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ягоды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и 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плоды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для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приготовления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жидкого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b="0" spc="-20" dirty="0">
                <a:solidFill>
                  <a:srgbClr val="0D0D0D"/>
                </a:solidFill>
                <a:latin typeface="Arial"/>
                <a:cs typeface="Arial"/>
              </a:rPr>
              <a:t>сухого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варенья». </a:t>
            </a:r>
            <a:r>
              <a:rPr b="0" spc="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период 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варенного сезона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(с половины июня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по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август)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задах </a:t>
            </a:r>
            <a:r>
              <a:rPr b="0" spc="5" dirty="0">
                <a:solidFill>
                  <a:srgbClr val="0D0D0D"/>
                </a:solidFill>
                <a:latin typeface="Arial"/>
                <a:cs typeface="Arial"/>
              </a:rPr>
              <a:t>жилых 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усадеб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устраивались «кондитерские»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-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досчатые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балаганы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с 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горнами,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которых размещались медные</a:t>
            </a:r>
            <a:r>
              <a:rPr b="0" spc="-2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тазы.</a:t>
            </a:r>
          </a:p>
          <a:p>
            <a:pPr marL="36830" marR="5080" algn="just">
              <a:lnSpc>
                <a:spcPct val="90000"/>
              </a:lnSpc>
            </a:pPr>
            <a:r>
              <a:rPr lang="ru-RU" b="0" spc="-5" dirty="0" smtClean="0">
                <a:solidFill>
                  <a:srgbClr val="0D0D0D"/>
                </a:solidFill>
                <a:latin typeface="Arial"/>
                <a:cs typeface="Arial"/>
              </a:rPr>
              <a:t>Идея заключается в воссоздании</a:t>
            </a:r>
            <a:r>
              <a:rPr b="0" spc="-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b="0" spc="-5" dirty="0" err="1" smtClean="0">
                <a:solidFill>
                  <a:srgbClr val="0D0D0D"/>
                </a:solidFill>
                <a:latin typeface="Arial"/>
                <a:cs typeface="Arial"/>
              </a:rPr>
              <a:t>так</a:t>
            </a:r>
            <a:r>
              <a:rPr lang="ru-RU" b="0" spc="-5" dirty="0" smtClean="0">
                <a:solidFill>
                  <a:srgbClr val="0D0D0D"/>
                </a:solidFill>
                <a:latin typeface="Arial"/>
                <a:cs typeface="Arial"/>
              </a:rPr>
              <a:t>ого павильона - </a:t>
            </a:r>
            <a:r>
              <a:rPr b="0" spc="-5" dirty="0" err="1" smtClean="0">
                <a:solidFill>
                  <a:srgbClr val="0D0D0D"/>
                </a:solidFill>
                <a:latin typeface="Arial"/>
                <a:cs typeface="Arial"/>
              </a:rPr>
              <a:t>кондитерск</a:t>
            </a:r>
            <a:r>
              <a:rPr lang="ru-RU" b="0" spc="-5" dirty="0" smtClean="0">
                <a:solidFill>
                  <a:srgbClr val="0D0D0D"/>
                </a:solidFill>
                <a:latin typeface="Arial"/>
                <a:cs typeface="Arial"/>
              </a:rPr>
              <a:t>ой</a:t>
            </a:r>
            <a:r>
              <a:rPr b="0" spc="-5" dirty="0" smtClean="0">
                <a:solidFill>
                  <a:srgbClr val="0D0D0D"/>
                </a:solidFill>
                <a:latin typeface="Arial"/>
                <a:cs typeface="Arial"/>
              </a:rPr>
              <a:t>.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Вокруг </a:t>
            </a:r>
            <a:r>
              <a:rPr b="0" spc="-5" dirty="0" err="1">
                <a:solidFill>
                  <a:srgbClr val="0D0D0D"/>
                </a:solidFill>
                <a:latin typeface="Arial"/>
                <a:cs typeface="Arial"/>
              </a:rPr>
              <a:t>кондитерской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ru-RU" b="0" spc="-5" dirty="0" smtClean="0">
                <a:solidFill>
                  <a:srgbClr val="0D0D0D"/>
                </a:solidFill>
                <a:latin typeface="Arial"/>
                <a:cs typeface="Arial"/>
              </a:rPr>
              <a:t>будет </a:t>
            </a:r>
            <a:r>
              <a:rPr b="0" spc="-20" dirty="0" err="1" smtClean="0">
                <a:solidFill>
                  <a:srgbClr val="0D0D0D"/>
                </a:solidFill>
                <a:latin typeface="Arial"/>
                <a:cs typeface="Arial"/>
              </a:rPr>
              <a:t>проходит</a:t>
            </a:r>
            <a:r>
              <a:rPr lang="ru-RU" b="0" spc="-20" dirty="0" err="1" smtClean="0">
                <a:solidFill>
                  <a:srgbClr val="0D0D0D"/>
                </a:solidFill>
                <a:latin typeface="Arial"/>
                <a:cs typeface="Arial"/>
              </a:rPr>
              <a:t>ь</a:t>
            </a:r>
            <a:r>
              <a:rPr b="0" spc="-20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культурная 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программа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мастер-классы по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варке </a:t>
            </a:r>
            <a:r>
              <a:rPr b="0" spc="-10" dirty="0">
                <a:solidFill>
                  <a:srgbClr val="0D0D0D"/>
                </a:solidFill>
                <a:latin typeface="Arial"/>
                <a:cs typeface="Arial"/>
              </a:rPr>
              <a:t>варенья,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сервировке </a:t>
            </a:r>
            <a:r>
              <a:rPr b="0" spc="-20" dirty="0">
                <a:solidFill>
                  <a:srgbClr val="0D0D0D"/>
                </a:solidFill>
                <a:latin typeface="Arial"/>
                <a:cs typeface="Arial"/>
              </a:rPr>
              <a:t>стола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к  </a:t>
            </a:r>
            <a:r>
              <a:rPr b="0" spc="-5" dirty="0">
                <a:solidFill>
                  <a:srgbClr val="0D0D0D"/>
                </a:solidFill>
                <a:latin typeface="Arial"/>
                <a:cs typeface="Arial"/>
              </a:rPr>
              <a:t>чаепитию по всем правилам </a:t>
            </a:r>
            <a:r>
              <a:rPr b="0" spc="-15" dirty="0">
                <a:solidFill>
                  <a:srgbClr val="0D0D0D"/>
                </a:solidFill>
                <a:latin typeface="Arial"/>
                <a:cs typeface="Arial"/>
              </a:rPr>
              <a:t>этикета, </a:t>
            </a:r>
            <a:r>
              <a:rPr b="0" dirty="0">
                <a:solidFill>
                  <a:srgbClr val="0D0D0D"/>
                </a:solidFill>
                <a:latin typeface="Arial"/>
                <a:cs typeface="Arial"/>
              </a:rPr>
              <a:t>знакомство с </a:t>
            </a:r>
            <a:r>
              <a:rPr b="0" spc="-5" dirty="0">
                <a:latin typeface="Arial"/>
                <a:cs typeface="Arial"/>
              </a:rPr>
              <a:t>неожиданными  </a:t>
            </a:r>
            <a:r>
              <a:rPr b="0" spc="-10" dirty="0">
                <a:latin typeface="Arial"/>
                <a:cs typeface="Arial"/>
              </a:rPr>
              <a:t>рецептами </a:t>
            </a:r>
            <a:r>
              <a:rPr b="0" spc="5" dirty="0">
                <a:latin typeface="Arial"/>
                <a:cs typeface="Arial"/>
              </a:rPr>
              <a:t>и </a:t>
            </a:r>
            <a:r>
              <a:rPr b="0" spc="-5" dirty="0">
                <a:latin typeface="Arial"/>
                <a:cs typeface="Arial"/>
              </a:rPr>
              <a:t>кулинарными хитростями, </a:t>
            </a:r>
            <a:r>
              <a:rPr b="0" dirty="0">
                <a:latin typeface="Arial"/>
                <a:cs typeface="Arial"/>
              </a:rPr>
              <a:t>совместные </a:t>
            </a:r>
            <a:r>
              <a:rPr b="0" spc="-5" dirty="0">
                <a:latin typeface="Arial"/>
                <a:cs typeface="Arial"/>
              </a:rPr>
              <a:t>чаепития</a:t>
            </a:r>
            <a:r>
              <a:rPr b="0" spc="220" dirty="0">
                <a:latin typeface="Arial"/>
                <a:cs typeface="Arial"/>
              </a:rPr>
              <a:t> </a:t>
            </a:r>
            <a:r>
              <a:rPr b="0" spc="5" dirty="0">
                <a:latin typeface="Arial"/>
                <a:cs typeface="Arial"/>
              </a:rPr>
              <a:t>у</a:t>
            </a:r>
          </a:p>
          <a:p>
            <a:pPr marR="5080" algn="just">
              <a:tabLst>
                <a:tab pos="1305560" algn="l"/>
                <a:tab pos="2494280" algn="l"/>
                <a:tab pos="3210560" algn="l"/>
                <a:tab pos="3509645" algn="l"/>
                <a:tab pos="4308475" algn="l"/>
                <a:tab pos="4881245" algn="l"/>
                <a:tab pos="5719445" algn="l"/>
              </a:tabLst>
            </a:pPr>
            <a:r>
              <a:rPr b="0" spc="-5" dirty="0">
                <a:latin typeface="Arial"/>
                <a:cs typeface="Arial"/>
              </a:rPr>
              <a:t>самовара </a:t>
            </a:r>
            <a:r>
              <a:rPr b="0" dirty="0">
                <a:latin typeface="Arial"/>
                <a:cs typeface="Arial"/>
              </a:rPr>
              <a:t>с </a:t>
            </a:r>
            <a:r>
              <a:rPr b="0" spc="-5" dirty="0">
                <a:latin typeface="Arial"/>
                <a:cs typeface="Arial"/>
              </a:rPr>
              <a:t>только что сваренным вареньем </a:t>
            </a:r>
            <a:r>
              <a:rPr b="0" dirty="0">
                <a:latin typeface="Arial"/>
                <a:cs typeface="Arial"/>
              </a:rPr>
              <a:t>и душевные </a:t>
            </a:r>
            <a:r>
              <a:rPr b="0" spc="-10" dirty="0">
                <a:latin typeface="Arial"/>
                <a:cs typeface="Arial"/>
              </a:rPr>
              <a:t>беседы. </a:t>
            </a:r>
            <a:r>
              <a:rPr b="0" spc="-10" dirty="0" err="1" smtClean="0">
                <a:latin typeface="Arial"/>
                <a:cs typeface="Arial"/>
              </a:rPr>
              <a:t>Отдельный</a:t>
            </a:r>
            <a:r>
              <a:rPr b="0" spc="-10" dirty="0" smtClean="0">
                <a:latin typeface="Arial"/>
                <a:cs typeface="Arial"/>
              </a:rPr>
              <a:t> </a:t>
            </a:r>
            <a:r>
              <a:rPr b="0" spc="-10" dirty="0" err="1">
                <a:latin typeface="Arial"/>
                <a:cs typeface="Arial"/>
              </a:rPr>
              <a:t>блок</a:t>
            </a:r>
            <a:r>
              <a:rPr b="0" spc="-10" dirty="0">
                <a:latin typeface="Arial"/>
                <a:cs typeface="Arial"/>
              </a:rPr>
              <a:t>  </a:t>
            </a:r>
            <a:r>
              <a:rPr b="0" spc="35" dirty="0" err="1" smtClean="0">
                <a:latin typeface="Arial"/>
                <a:cs typeface="Arial"/>
              </a:rPr>
              <a:t>с</a:t>
            </a:r>
            <a:r>
              <a:rPr b="0" spc="-5" dirty="0" err="1" smtClean="0">
                <a:latin typeface="Arial"/>
                <a:cs typeface="Arial"/>
              </a:rPr>
              <a:t>о</a:t>
            </a:r>
            <a:r>
              <a:rPr b="0" spc="-10" dirty="0" err="1" smtClean="0">
                <a:latin typeface="Arial"/>
                <a:cs typeface="Arial"/>
              </a:rPr>
              <a:t>б</a:t>
            </a:r>
            <a:r>
              <a:rPr b="0" spc="-5" dirty="0" err="1" smtClean="0">
                <a:latin typeface="Arial"/>
                <a:cs typeface="Arial"/>
              </a:rPr>
              <a:t>ы</a:t>
            </a:r>
            <a:r>
              <a:rPr b="0" dirty="0" err="1" smtClean="0">
                <a:latin typeface="Arial"/>
                <a:cs typeface="Arial"/>
              </a:rPr>
              <a:t>т</a:t>
            </a:r>
            <a:r>
              <a:rPr b="0" spc="-10" dirty="0" err="1" smtClean="0">
                <a:latin typeface="Arial"/>
                <a:cs typeface="Arial"/>
              </a:rPr>
              <a:t>ий</a:t>
            </a:r>
            <a:r>
              <a:rPr b="0" dirty="0" err="1" smtClean="0">
                <a:latin typeface="Arial"/>
                <a:cs typeface="Arial"/>
              </a:rPr>
              <a:t>н</a:t>
            </a:r>
            <a:r>
              <a:rPr b="0" spc="-5" dirty="0" err="1" smtClean="0">
                <a:latin typeface="Arial"/>
                <a:cs typeface="Arial"/>
              </a:rPr>
              <a:t>о</a:t>
            </a:r>
            <a:r>
              <a:rPr b="0" spc="5" dirty="0" err="1" smtClean="0">
                <a:latin typeface="Arial"/>
                <a:cs typeface="Arial"/>
              </a:rPr>
              <a:t>й</a:t>
            </a:r>
            <a:r>
              <a:rPr lang="ru-RU" b="0" dirty="0" smtClean="0"/>
              <a:t>  </a:t>
            </a:r>
            <a:r>
              <a:rPr b="0" spc="-5" dirty="0" err="1" smtClean="0">
                <a:latin typeface="Arial"/>
                <a:cs typeface="Arial"/>
              </a:rPr>
              <a:t>про</a:t>
            </a:r>
            <a:r>
              <a:rPr b="0" spc="-15" dirty="0" err="1" smtClean="0">
                <a:latin typeface="Arial"/>
                <a:cs typeface="Arial"/>
              </a:rPr>
              <a:t>г</a:t>
            </a:r>
            <a:r>
              <a:rPr b="0" spc="-5" dirty="0" err="1" smtClean="0">
                <a:latin typeface="Arial"/>
                <a:cs typeface="Arial"/>
              </a:rPr>
              <a:t>ра</a:t>
            </a:r>
            <a:r>
              <a:rPr b="0" spc="5" dirty="0" err="1" smtClean="0">
                <a:latin typeface="Arial"/>
                <a:cs typeface="Arial"/>
              </a:rPr>
              <a:t>м</a:t>
            </a:r>
            <a:r>
              <a:rPr b="0" spc="-5" dirty="0" err="1" smtClean="0">
                <a:latin typeface="Arial"/>
                <a:cs typeface="Arial"/>
              </a:rPr>
              <a:t>м</a:t>
            </a:r>
            <a:r>
              <a:rPr b="0" spc="5" dirty="0" err="1" smtClean="0">
                <a:latin typeface="Arial"/>
                <a:cs typeface="Arial"/>
              </a:rPr>
              <a:t>ы</a:t>
            </a:r>
            <a:r>
              <a:rPr lang="ru-RU" b="0" dirty="0" smtClean="0"/>
              <a:t> </a:t>
            </a:r>
            <a:r>
              <a:rPr lang="ru-RU" b="0" dirty="0" smtClean="0">
                <a:latin typeface="Arial"/>
                <a:cs typeface="Arial"/>
              </a:rPr>
              <a:t>будет </a:t>
            </a:r>
            <a:r>
              <a:rPr b="0" spc="10" dirty="0" err="1" smtClean="0">
                <a:latin typeface="Arial"/>
                <a:cs typeface="Arial"/>
              </a:rPr>
              <a:t>вк</a:t>
            </a:r>
            <a:r>
              <a:rPr b="0" dirty="0" err="1" smtClean="0">
                <a:latin typeface="Arial"/>
                <a:cs typeface="Arial"/>
              </a:rPr>
              <a:t>л</a:t>
            </a:r>
            <a:r>
              <a:rPr b="0" spc="-35" dirty="0" err="1" smtClean="0">
                <a:latin typeface="Arial"/>
                <a:cs typeface="Arial"/>
              </a:rPr>
              <a:t>ю</a:t>
            </a:r>
            <a:r>
              <a:rPr b="0" spc="-20" dirty="0" err="1" smtClean="0">
                <a:latin typeface="Arial"/>
                <a:cs typeface="Arial"/>
              </a:rPr>
              <a:t>ч</a:t>
            </a:r>
            <a:r>
              <a:rPr b="0" spc="-5" dirty="0" err="1" smtClean="0">
                <a:latin typeface="Arial"/>
                <a:cs typeface="Arial"/>
              </a:rPr>
              <a:t>а</a:t>
            </a:r>
            <a:r>
              <a:rPr b="0" dirty="0" err="1" smtClean="0">
                <a:latin typeface="Arial"/>
                <a:cs typeface="Arial"/>
              </a:rPr>
              <a:t>т</a:t>
            </a:r>
            <a:r>
              <a:rPr lang="ru-RU" b="0" dirty="0" err="1" smtClean="0">
                <a:latin typeface="Arial"/>
                <a:cs typeface="Arial"/>
              </a:rPr>
              <a:t>ь</a:t>
            </a:r>
            <a:r>
              <a:rPr lang="ru-RU" b="0" dirty="0"/>
              <a:t> </a:t>
            </a:r>
            <a:r>
              <a:rPr b="0" spc="-15" dirty="0" err="1" smtClean="0">
                <a:latin typeface="Arial"/>
                <a:cs typeface="Arial"/>
              </a:rPr>
              <a:t>иг</a:t>
            </a:r>
            <a:r>
              <a:rPr b="0" spc="-5" dirty="0" err="1" smtClean="0">
                <a:latin typeface="Arial"/>
                <a:cs typeface="Arial"/>
              </a:rPr>
              <a:t>р</a:t>
            </a:r>
            <a:r>
              <a:rPr b="0" spc="5" dirty="0" err="1" smtClean="0">
                <a:latin typeface="Arial"/>
                <a:cs typeface="Arial"/>
              </a:rPr>
              <a:t>ы</a:t>
            </a:r>
            <a:r>
              <a:rPr b="0" spc="-10" dirty="0" smtClean="0">
                <a:latin typeface="Arial"/>
                <a:cs typeface="Arial"/>
              </a:rPr>
              <a:t>,</a:t>
            </a:r>
            <a:r>
              <a:rPr b="0" spc="405" dirty="0" smtClean="0">
                <a:latin typeface="Arial"/>
                <a:cs typeface="Arial"/>
              </a:rPr>
              <a:t> </a:t>
            </a:r>
            <a:r>
              <a:rPr b="0" dirty="0" err="1">
                <a:latin typeface="Arial"/>
                <a:cs typeface="Arial"/>
              </a:rPr>
              <a:t>музыкальные</a:t>
            </a:r>
            <a:r>
              <a:rPr b="0" spc="400" dirty="0">
                <a:latin typeface="Arial"/>
                <a:cs typeface="Arial"/>
              </a:rPr>
              <a:t> </a:t>
            </a:r>
            <a:r>
              <a:rPr b="0" spc="-10" dirty="0" err="1" smtClean="0">
                <a:latin typeface="Arial"/>
                <a:cs typeface="Arial"/>
              </a:rPr>
              <a:t>вечера</a:t>
            </a:r>
            <a:r>
              <a:rPr b="0" spc="-10" dirty="0" smtClean="0">
                <a:latin typeface="Arial"/>
                <a:cs typeface="Arial"/>
              </a:rPr>
              <a:t>,</a:t>
            </a:r>
            <a:r>
              <a:rPr lang="ru-RU" b="0" spc="-10" dirty="0" smtClean="0">
                <a:latin typeface="Arial"/>
                <a:cs typeface="Arial"/>
              </a:rPr>
              <a:t> </a:t>
            </a:r>
            <a:r>
              <a:rPr b="0" spc="-10" dirty="0" err="1" smtClean="0">
                <a:latin typeface="Arial"/>
                <a:cs typeface="Arial"/>
              </a:rPr>
              <a:t>шахматные</a:t>
            </a:r>
            <a:r>
              <a:rPr b="0" spc="-10" dirty="0" smtClean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турниры, совместное  чтение книг </a:t>
            </a:r>
            <a:r>
              <a:rPr b="0" dirty="0">
                <a:latin typeface="Arial"/>
                <a:cs typeface="Arial"/>
              </a:rPr>
              <a:t>и</a:t>
            </a:r>
            <a:r>
              <a:rPr b="0" spc="3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стихов.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748271" y="792477"/>
            <a:ext cx="6690359" cy="6766559"/>
            <a:chOff x="6748271" y="792477"/>
            <a:chExt cx="6690359" cy="6766559"/>
          </a:xfrm>
        </p:grpSpPr>
        <p:sp>
          <p:nvSpPr>
            <p:cNvPr id="7" name="object 7"/>
            <p:cNvSpPr/>
            <p:nvPr/>
          </p:nvSpPr>
          <p:spPr>
            <a:xfrm>
              <a:off x="6748271" y="792477"/>
              <a:ext cx="6690359" cy="67665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07807" y="2325624"/>
              <a:ext cx="4861559" cy="38496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AEABAB"/>
                </a:solidFill>
                <a:latin typeface="Arial"/>
                <a:cs typeface="Arial"/>
              </a:rPr>
              <a:t>7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7892" y="1510411"/>
            <a:ext cx="7446009" cy="50260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lang="ru-RU" sz="1400" b="1" spc="-10" dirty="0" smtClean="0">
                <a:latin typeface="Arial"/>
                <a:cs typeface="Arial"/>
              </a:rPr>
              <a:t>ИДЕЯ</a:t>
            </a:r>
            <a:r>
              <a:rPr sz="1400" b="1" spc="-10" dirty="0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«ДЕНЬ </a:t>
            </a:r>
            <a:r>
              <a:rPr sz="1400" b="1" spc="-25" dirty="0">
                <a:latin typeface="Arial"/>
                <a:cs typeface="Arial"/>
              </a:rPr>
              <a:t>ВАРЕНЬЯ </a:t>
            </a:r>
            <a:r>
              <a:rPr sz="1400" b="1" spc="-10" dirty="0">
                <a:latin typeface="Arial"/>
                <a:cs typeface="Arial"/>
              </a:rPr>
              <a:t>В </a:t>
            </a:r>
            <a:r>
              <a:rPr sz="1400" b="1" spc="-30" dirty="0">
                <a:latin typeface="Arial"/>
                <a:cs typeface="Arial"/>
              </a:rPr>
              <a:t>ТАЙНОМ</a:t>
            </a:r>
            <a:r>
              <a:rPr sz="1400" b="1" spc="22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САДУ»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 marL="12700" marR="5080" algn="just">
              <a:lnSpc>
                <a:spcPct val="90000"/>
              </a:lnSpc>
            </a:pPr>
            <a:r>
              <a:rPr sz="1800" b="1" spc="5" dirty="0" err="1" smtClean="0">
                <a:latin typeface="Arial"/>
                <a:cs typeface="Arial"/>
              </a:rPr>
              <a:t>Цель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Изучение </a:t>
            </a:r>
            <a:r>
              <a:rPr sz="1800" spc="-10" dirty="0">
                <a:latin typeface="Arial"/>
                <a:cs typeface="Arial"/>
              </a:rPr>
              <a:t>традиционного </a:t>
            </a:r>
            <a:r>
              <a:rPr sz="1800" dirty="0">
                <a:latin typeface="Arial"/>
                <a:cs typeface="Arial"/>
              </a:rPr>
              <a:t>уклада </a:t>
            </a:r>
            <a:r>
              <a:rPr sz="1800" spc="-10" dirty="0">
                <a:latin typeface="Arial"/>
                <a:cs typeface="Arial"/>
              </a:rPr>
              <a:t>городской усадьбы 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0" dirty="0">
                <a:latin typeface="Arial"/>
                <a:cs typeface="Arial"/>
              </a:rPr>
              <a:t>образа жизни ее </a:t>
            </a:r>
            <a:r>
              <a:rPr sz="1800" spc="-20" dirty="0">
                <a:latin typeface="Arial"/>
                <a:cs typeface="Arial"/>
              </a:rPr>
              <a:t>обитателей, </a:t>
            </a:r>
            <a:r>
              <a:rPr sz="1800" spc="-5" dirty="0">
                <a:latin typeface="Arial"/>
                <a:cs typeface="Arial"/>
              </a:rPr>
              <a:t>актуализация обычаев </a:t>
            </a:r>
            <a:r>
              <a:rPr sz="1800" spc="-10" dirty="0">
                <a:latin typeface="Arial"/>
                <a:cs typeface="Arial"/>
              </a:rPr>
              <a:t>русской  </a:t>
            </a:r>
            <a:r>
              <a:rPr sz="1800" spc="-20" dirty="0">
                <a:latin typeface="Arial"/>
                <a:cs typeface="Arial"/>
              </a:rPr>
              <a:t>культурной </a:t>
            </a:r>
            <a:r>
              <a:rPr sz="1800" spc="-5" dirty="0">
                <a:latin typeface="Arial"/>
                <a:cs typeface="Arial"/>
              </a:rPr>
              <a:t>жизни </a:t>
            </a:r>
            <a:r>
              <a:rPr sz="1800" dirty="0">
                <a:latin typeface="Arial"/>
                <a:cs typeface="Arial"/>
              </a:rPr>
              <a:t>конца </a:t>
            </a:r>
            <a:r>
              <a:rPr sz="1800" spc="-10" dirty="0">
                <a:latin typeface="Arial"/>
                <a:cs typeface="Arial"/>
              </a:rPr>
              <a:t>XIX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начала </a:t>
            </a:r>
            <a:r>
              <a:rPr sz="1800" spc="-5" dirty="0">
                <a:latin typeface="Arial"/>
                <a:cs typeface="Arial"/>
              </a:rPr>
              <a:t>XX </a:t>
            </a:r>
            <a:r>
              <a:rPr sz="1800" spc="5" dirty="0">
                <a:latin typeface="Arial"/>
                <a:cs typeface="Arial"/>
              </a:rPr>
              <a:t>века, </a:t>
            </a:r>
            <a:r>
              <a:rPr sz="1800" spc="-5" dirty="0">
                <a:latin typeface="Arial"/>
                <a:cs typeface="Arial"/>
              </a:rPr>
              <a:t>формирование  </a:t>
            </a:r>
            <a:r>
              <a:rPr sz="1800" dirty="0">
                <a:latin typeface="Arial"/>
                <a:cs typeface="Arial"/>
              </a:rPr>
              <a:t>современных традиций </a:t>
            </a:r>
            <a:r>
              <a:rPr sz="1800" spc="-15" dirty="0">
                <a:latin typeface="Arial"/>
                <a:cs typeface="Arial"/>
              </a:rPr>
              <a:t>городского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досуга.</a:t>
            </a:r>
            <a:endParaRPr sz="1800" dirty="0">
              <a:latin typeface="Arial"/>
              <a:cs typeface="Arial"/>
            </a:endParaRPr>
          </a:p>
          <a:p>
            <a:pPr marL="12700" marR="5715" algn="just">
              <a:lnSpc>
                <a:spcPts val="1939"/>
              </a:lnSpc>
              <a:spcBef>
                <a:spcPts val="1110"/>
              </a:spcBef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Создание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15" dirty="0">
                <a:latin typeface="Arial"/>
                <a:cs typeface="Arial"/>
              </a:rPr>
              <a:t>квартале </a:t>
            </a:r>
            <a:r>
              <a:rPr sz="1800" spc="-10" dirty="0">
                <a:latin typeface="Arial"/>
                <a:cs typeface="Arial"/>
              </a:rPr>
              <a:t>церкви </a:t>
            </a:r>
            <a:r>
              <a:rPr sz="1800" spc="-30" dirty="0">
                <a:latin typeface="Arial"/>
                <a:cs typeface="Arial"/>
              </a:rPr>
              <a:t>Трёх </a:t>
            </a:r>
            <a:r>
              <a:rPr sz="1800" spc="-15" dirty="0">
                <a:latin typeface="Arial"/>
                <a:cs typeface="Arial"/>
              </a:rPr>
              <a:t>Святителей  </a:t>
            </a:r>
            <a:r>
              <a:rPr sz="1800" spc="-20" dirty="0">
                <a:latin typeface="Arial"/>
                <a:cs typeface="Arial"/>
              </a:rPr>
              <a:t>культурно-познавательного </a:t>
            </a:r>
            <a:r>
              <a:rPr sz="1800" spc="-5" dirty="0">
                <a:latin typeface="Arial"/>
                <a:cs typeface="Arial"/>
              </a:rPr>
              <a:t>проекта, </a:t>
            </a:r>
            <a:r>
              <a:rPr sz="1800" spc="-10" dirty="0">
                <a:latin typeface="Arial"/>
                <a:cs typeface="Arial"/>
              </a:rPr>
              <a:t>посвященного истории  усадебной </a:t>
            </a:r>
            <a:r>
              <a:rPr sz="1800" spc="-5" dirty="0">
                <a:latin typeface="Arial"/>
                <a:cs typeface="Arial"/>
              </a:rPr>
              <a:t>жизни </a:t>
            </a:r>
            <a:r>
              <a:rPr sz="1800" dirty="0">
                <a:latin typeface="Arial"/>
                <a:cs typeface="Arial"/>
              </a:rPr>
              <a:t>19 </a:t>
            </a:r>
            <a:r>
              <a:rPr sz="1800" spc="5" dirty="0">
                <a:latin typeface="Arial"/>
                <a:cs typeface="Arial"/>
              </a:rPr>
              <a:t>века, </a:t>
            </a:r>
            <a:r>
              <a:rPr sz="1800" spc="-10" dirty="0">
                <a:latin typeface="Arial"/>
                <a:cs typeface="Arial"/>
              </a:rPr>
              <a:t>востребованного </a:t>
            </a:r>
            <a:r>
              <a:rPr sz="1800" dirty="0">
                <a:latin typeface="Arial"/>
                <a:cs typeface="Arial"/>
              </a:rPr>
              <a:t>у широкой </a:t>
            </a:r>
            <a:r>
              <a:rPr sz="1800" spc="-15" dirty="0">
                <a:latin typeface="Arial"/>
                <a:cs typeface="Arial"/>
              </a:rPr>
              <a:t>аудитории;</a:t>
            </a:r>
            <a:endParaRPr sz="1800" dirty="0">
              <a:latin typeface="Arial"/>
              <a:cs typeface="Arial"/>
            </a:endParaRPr>
          </a:p>
          <a:p>
            <a:pPr marL="12700" marR="5080" algn="just">
              <a:lnSpc>
                <a:spcPts val="1939"/>
              </a:lnSpc>
              <a:spcBef>
                <a:spcPts val="1120"/>
              </a:spcBef>
            </a:pPr>
            <a:r>
              <a:rPr sz="1800" spc="-15" dirty="0">
                <a:latin typeface="Arial"/>
                <a:cs typeface="Arial"/>
              </a:rPr>
              <a:t>Вовлечение жителей </a:t>
            </a:r>
            <a:r>
              <a:rPr sz="1800" spc="-20" dirty="0">
                <a:latin typeface="Arial"/>
                <a:cs typeface="Arial"/>
              </a:rPr>
              <a:t>города </a:t>
            </a:r>
            <a:r>
              <a:rPr sz="1800" dirty="0">
                <a:latin typeface="Arial"/>
                <a:cs typeface="Arial"/>
              </a:rPr>
              <a:t>в </a:t>
            </a:r>
            <a:r>
              <a:rPr sz="1800" spc="-5" dirty="0">
                <a:latin typeface="Arial"/>
                <a:cs typeface="Arial"/>
              </a:rPr>
              <a:t>процесс изучения, </a:t>
            </a:r>
            <a:r>
              <a:rPr sz="1800" spc="-10" dirty="0">
                <a:latin typeface="Arial"/>
                <a:cs typeface="Arial"/>
              </a:rPr>
              <a:t>восстановления </a:t>
            </a:r>
            <a:r>
              <a:rPr sz="1800" dirty="0">
                <a:latin typeface="Arial"/>
                <a:cs typeface="Arial"/>
              </a:rPr>
              <a:t>и  </a:t>
            </a:r>
            <a:r>
              <a:rPr sz="1800" spc="-5" dirty="0">
                <a:latin typeface="Arial"/>
                <a:cs typeface="Arial"/>
              </a:rPr>
              <a:t>развития </a:t>
            </a:r>
            <a:r>
              <a:rPr sz="1800" dirty="0">
                <a:latin typeface="Arial"/>
                <a:cs typeface="Arial"/>
              </a:rPr>
              <a:t>традиций </a:t>
            </a:r>
            <a:r>
              <a:rPr sz="1800" spc="-25" dirty="0">
                <a:latin typeface="Arial"/>
                <a:cs typeface="Arial"/>
              </a:rPr>
              <a:t>культурной </a:t>
            </a:r>
            <a:r>
              <a:rPr sz="1800" spc="-5" dirty="0">
                <a:latin typeface="Arial"/>
                <a:cs typeface="Arial"/>
              </a:rPr>
              <a:t>жизни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России;</a:t>
            </a:r>
            <a:endParaRPr sz="18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sz="1800" spc="-5" dirty="0">
                <a:latin typeface="Arial"/>
                <a:cs typeface="Arial"/>
              </a:rPr>
              <a:t>Формирование </a:t>
            </a:r>
            <a:r>
              <a:rPr sz="1800" spc="-10" dirty="0">
                <a:latin typeface="Arial"/>
                <a:cs typeface="Arial"/>
              </a:rPr>
              <a:t>новой </a:t>
            </a:r>
            <a:r>
              <a:rPr sz="1800" spc="-15" dirty="0">
                <a:latin typeface="Arial"/>
                <a:cs typeface="Arial"/>
              </a:rPr>
              <a:t>точки </a:t>
            </a:r>
            <a:r>
              <a:rPr sz="1800" spc="-5" dirty="0">
                <a:latin typeface="Arial"/>
                <a:cs typeface="Arial"/>
              </a:rPr>
              <a:t>притяжения </a:t>
            </a:r>
            <a:r>
              <a:rPr sz="1800" dirty="0">
                <a:latin typeface="Arial"/>
                <a:cs typeface="Arial"/>
              </a:rPr>
              <a:t>для </a:t>
            </a:r>
            <a:r>
              <a:rPr sz="1800" spc="-15" dirty="0">
                <a:latin typeface="Arial"/>
                <a:cs typeface="Arial"/>
              </a:rPr>
              <a:t>горожан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15" dirty="0">
                <a:latin typeface="Arial"/>
                <a:cs typeface="Arial"/>
              </a:rPr>
              <a:t>гостей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города</a:t>
            </a:r>
            <a:endParaRPr sz="1800" dirty="0">
              <a:latin typeface="Arial"/>
              <a:cs typeface="Arial"/>
            </a:endParaRPr>
          </a:p>
          <a:p>
            <a:pPr marL="12700" marR="6350" algn="just">
              <a:lnSpc>
                <a:spcPts val="1939"/>
              </a:lnSpc>
              <a:spcBef>
                <a:spcPts val="1140"/>
              </a:spcBef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5" dirty="0" smtClean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Событийная программа «День варенья  </a:t>
            </a:r>
            <a:r>
              <a:rPr sz="1800" dirty="0">
                <a:latin typeface="Arial"/>
                <a:cs typeface="Arial"/>
              </a:rPr>
              <a:t>в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Тайном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саду»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первый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этап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в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реализации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большого</a:t>
            </a:r>
            <a:r>
              <a:rPr sz="1800" spc="1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проекта</a:t>
            </a:r>
            <a:endParaRPr sz="1800" dirty="0">
              <a:latin typeface="Arial"/>
              <a:cs typeface="Arial"/>
            </a:endParaRPr>
          </a:p>
          <a:p>
            <a:pPr marL="12700" marR="8255" algn="just">
              <a:lnSpc>
                <a:spcPts val="1950"/>
              </a:lnSpc>
            </a:pPr>
            <a:r>
              <a:rPr sz="1800" spc="-5" dirty="0">
                <a:latin typeface="Arial"/>
                <a:cs typeface="Arial"/>
              </a:rPr>
              <a:t>«Кондитерская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20" dirty="0">
                <a:latin typeface="Arial"/>
                <a:cs typeface="Arial"/>
              </a:rPr>
              <a:t>Тайным </a:t>
            </a:r>
            <a:r>
              <a:rPr sz="1800" spc="-5" dirty="0">
                <a:latin typeface="Arial"/>
                <a:cs typeface="Arial"/>
              </a:rPr>
              <a:t>садом», </a:t>
            </a:r>
            <a:r>
              <a:rPr sz="1800" spc="-15" dirty="0">
                <a:latin typeface="Arial"/>
                <a:cs typeface="Arial"/>
              </a:rPr>
              <a:t>который </a:t>
            </a:r>
            <a:r>
              <a:rPr sz="1800" spc="-25" dirty="0">
                <a:latin typeface="Arial"/>
                <a:cs typeface="Arial"/>
              </a:rPr>
              <a:t>стартует </a:t>
            </a:r>
            <a:r>
              <a:rPr sz="1800" dirty="0">
                <a:latin typeface="Arial"/>
                <a:cs typeface="Arial"/>
              </a:rPr>
              <a:t>после  </a:t>
            </a:r>
            <a:r>
              <a:rPr sz="1800" spc="-10" dirty="0">
                <a:latin typeface="Arial"/>
                <a:cs typeface="Arial"/>
              </a:rPr>
              <a:t>проведения </a:t>
            </a:r>
            <a:r>
              <a:rPr sz="1800" spc="-5" dirty="0">
                <a:latin typeface="Arial"/>
                <a:cs typeface="Arial"/>
              </a:rPr>
              <a:t>реставрационных </a:t>
            </a:r>
            <a:r>
              <a:rPr sz="1800" spc="-10" dirty="0">
                <a:latin typeface="Arial"/>
                <a:cs typeface="Arial"/>
              </a:rPr>
              <a:t>работ </a:t>
            </a:r>
            <a:r>
              <a:rPr sz="1800" dirty="0">
                <a:latin typeface="Arial"/>
                <a:cs typeface="Arial"/>
              </a:rPr>
              <a:t>дома по адресу </a:t>
            </a:r>
            <a:r>
              <a:rPr sz="1800" spc="-20" dirty="0">
                <a:latin typeface="Arial"/>
                <a:cs typeface="Arial"/>
              </a:rPr>
              <a:t>ул.  </a:t>
            </a:r>
            <a:r>
              <a:rPr sz="1800" dirty="0">
                <a:latin typeface="Arial"/>
                <a:cs typeface="Arial"/>
              </a:rPr>
              <a:t>Славянская,3</a:t>
            </a:r>
          </a:p>
        </p:txBody>
      </p:sp>
      <p:sp>
        <p:nvSpPr>
          <p:cNvPr id="5" name="object 5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2855" y="490728"/>
            <a:ext cx="1219200" cy="16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944" y="1704289"/>
            <a:ext cx="10565765" cy="530288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6985" algn="just">
              <a:lnSpc>
                <a:spcPct val="90000"/>
              </a:lnSpc>
              <a:spcBef>
                <a:spcPts val="260"/>
              </a:spcBef>
            </a:pP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Нижний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Новгород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-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город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уникальных научных и инженерных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школ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богатых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технических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традиций.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Кулибин известен </a:t>
            </a:r>
            <a:r>
              <a:rPr sz="1400" spc="15" dirty="0">
                <a:solidFill>
                  <a:srgbClr val="0D0D0D"/>
                </a:solidFill>
                <a:latin typeface="Arial"/>
                <a:cs typeface="Arial"/>
              </a:rPr>
              <a:t>на 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весь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мир,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но есть другие,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не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менее выдающимися имена.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1752 году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крестьянин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Нижегородской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губернии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замечательный 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русский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изобретатель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Леонтий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Лукьянович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Шамшуренков,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наделенный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богатой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фантазией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сметкой, придумал  многоместную «самобеглую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коляску»,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приводимую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движение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двумя людьми. Шамшуренков отправил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Сенат </a:t>
            </a:r>
            <a:r>
              <a:rPr sz="1400" spc="-35" dirty="0">
                <a:solidFill>
                  <a:srgbClr val="0D0D0D"/>
                </a:solidFill>
                <a:latin typeface="Arial"/>
                <a:cs typeface="Arial"/>
              </a:rPr>
              <a:t>бумагу,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где 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писал,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что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«такую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коляску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он,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Леонтий,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сделать может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подлинно,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четырех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колесах,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так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что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она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побежит </a:t>
            </a:r>
            <a:r>
              <a:rPr sz="1400" spc="-30" dirty="0">
                <a:solidFill>
                  <a:srgbClr val="0D0D0D"/>
                </a:solidFill>
                <a:latin typeface="Arial"/>
                <a:cs typeface="Arial"/>
              </a:rPr>
              <a:t>без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лошади,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только 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правима </a:t>
            </a:r>
            <a:r>
              <a:rPr sz="1400" spc="-30" dirty="0">
                <a:solidFill>
                  <a:srgbClr val="0D0D0D"/>
                </a:solidFill>
                <a:latin typeface="Arial"/>
                <a:cs typeface="Arial"/>
              </a:rPr>
              <a:t>будет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через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инструменты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двумя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человеками,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стоящими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той же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коляске, кроме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сидящих в ней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праздных людей,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а 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бегать </a:t>
            </a:r>
            <a:r>
              <a:rPr sz="1400" spc="-35" dirty="0">
                <a:solidFill>
                  <a:srgbClr val="0D0D0D"/>
                </a:solidFill>
                <a:latin typeface="Arial"/>
                <a:cs typeface="Arial"/>
              </a:rPr>
              <a:t>будет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хотя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через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какое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дальнее расстояние и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не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только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по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ровному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местоположению,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но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горе, </a:t>
            </a:r>
            <a:r>
              <a:rPr sz="1400" spc="-30" dirty="0">
                <a:solidFill>
                  <a:srgbClr val="0D0D0D"/>
                </a:solidFill>
                <a:latin typeface="Arial"/>
                <a:cs typeface="Arial"/>
              </a:rPr>
              <a:t>буде </a:t>
            </a:r>
            <a:r>
              <a:rPr sz="1400" spc="-35" dirty="0">
                <a:solidFill>
                  <a:srgbClr val="0D0D0D"/>
                </a:solidFill>
                <a:latin typeface="Arial"/>
                <a:cs typeface="Arial"/>
              </a:rPr>
              <a:t>где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не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весьма 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крутое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место».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Историк Д.Смирнов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упоминает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об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одном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уникальном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бытовом явлении: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страсти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нижегородцев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  </a:t>
            </a:r>
            <a:r>
              <a:rPr sz="1400" spc="-30" dirty="0">
                <a:solidFill>
                  <a:srgbClr val="0D0D0D"/>
                </a:solidFill>
                <a:latin typeface="Arial"/>
                <a:cs typeface="Arial"/>
              </a:rPr>
              <a:t>изобретательству.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Причем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подвержены ей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были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самые широкие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слои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населения. Князь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Чегодаев,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например,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скучая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своем  поместье,</a:t>
            </a:r>
            <a:r>
              <a:rPr sz="1400" spc="3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изобрел</a:t>
            </a:r>
            <a:r>
              <a:rPr sz="1400" spc="4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«зимоход»</a:t>
            </a:r>
            <a:r>
              <a:rPr sz="1400" spc="5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-</a:t>
            </a:r>
            <a:r>
              <a:rPr sz="14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судно,</a:t>
            </a:r>
            <a:r>
              <a:rPr sz="1400" spc="6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ходящее</a:t>
            </a:r>
            <a:r>
              <a:rPr sz="1400" spc="6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</a:t>
            </a:r>
            <a:r>
              <a:rPr sz="14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металлических</a:t>
            </a:r>
            <a:r>
              <a:rPr sz="1400" spc="6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ногах,</a:t>
            </a:r>
            <a:r>
              <a:rPr sz="1400" spc="6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по</a:t>
            </a:r>
            <a:r>
              <a:rPr sz="14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льду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реки.</a:t>
            </a:r>
            <a:endParaRPr sz="1400">
              <a:latin typeface="Arial"/>
              <a:cs typeface="Arial"/>
            </a:endParaRPr>
          </a:p>
          <a:p>
            <a:pPr marL="12700" marR="13970" algn="just">
              <a:lnSpc>
                <a:spcPts val="1510"/>
              </a:lnSpc>
              <a:spcBef>
                <a:spcPts val="1130"/>
              </a:spcBef>
            </a:pP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Опираясь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на 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давние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творческие традиции,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предлагаем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вовлечь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самые широкие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слои 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горожан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лабораторию 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изобретательских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идей,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практикам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художеств,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статических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механических, на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базе ВУЗов</a:t>
            </a:r>
            <a:r>
              <a:rPr sz="1400" spc="34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кружков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технического 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творчества.</a:t>
            </a:r>
            <a:endParaRPr sz="1400">
              <a:latin typeface="Arial"/>
              <a:cs typeface="Arial"/>
            </a:endParaRPr>
          </a:p>
          <a:p>
            <a:pPr marL="12700" marR="11430" algn="just">
              <a:lnSpc>
                <a:spcPts val="1510"/>
              </a:lnSpc>
              <a:spcBef>
                <a:spcPts val="1090"/>
              </a:spcBef>
            </a:pP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Познакомить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нижегородцев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гостей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города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наиболее интересными проектами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наших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земляков - Кулибина,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Попова, 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Шамшуренкова. Калашникова, Лосева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(электролюминисценция,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светодиоды</a:t>
            </a:r>
            <a:r>
              <a:rPr sz="1400" spc="34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транзисторы).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Организовать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мастерские,  мастер-классы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по направлениям</a:t>
            </a:r>
            <a:r>
              <a:rPr sz="1400" spc="19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изобретательства.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919"/>
              </a:spcBef>
            </a:pP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Провести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народный городской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конкурс моделей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самобеглых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колясок.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935"/>
              </a:spcBef>
            </a:pP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Создать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2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объекта-символа,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пригласив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известных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российских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художников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в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области</a:t>
            </a:r>
            <a:r>
              <a:rPr sz="1400" spc="-15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арт-инженерии</a:t>
            </a: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ts val="1510"/>
              </a:lnSpc>
              <a:spcBef>
                <a:spcPts val="1130"/>
              </a:spcBef>
            </a:pP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Совместно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 </a:t>
            </a:r>
            <a:r>
              <a:rPr sz="1400" spc="-25" dirty="0">
                <a:solidFill>
                  <a:srgbClr val="0D0D0D"/>
                </a:solidFill>
                <a:latin typeface="Arial"/>
                <a:cs typeface="Arial"/>
              </a:rPr>
              <a:t>Точкой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кипения ННГУ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собрать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студентов художественных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технических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специальностей и провести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«Нехакатон; 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безумные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идеи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для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безумного будущего»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по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темам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арт-механика, арт-инженерия. </a:t>
            </a:r>
            <a:r>
              <a:rPr sz="1400" spc="5" dirty="0">
                <a:solidFill>
                  <a:srgbClr val="0D0D0D"/>
                </a:solidFill>
                <a:latin typeface="Arial"/>
                <a:cs typeface="Arial"/>
              </a:rPr>
              <a:t>По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итогам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презентаций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творческих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команд 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дать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гранты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на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реализацию</a:t>
            </a:r>
            <a:r>
              <a:rPr sz="1400" spc="1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проектов.</a:t>
            </a:r>
            <a:endParaRPr sz="1400">
              <a:latin typeface="Arial"/>
              <a:cs typeface="Arial"/>
            </a:endParaRPr>
          </a:p>
          <a:p>
            <a:pPr marL="12700" marR="9525" algn="just">
              <a:lnSpc>
                <a:spcPts val="1510"/>
              </a:lnSpc>
              <a:spcBef>
                <a:spcPts val="1115"/>
              </a:spcBef>
            </a:pP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В конце августа провести однодневное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финальное мероприятие: </a:t>
            </a:r>
            <a:r>
              <a:rPr sz="1400" dirty="0">
                <a:solidFill>
                  <a:srgbClr val="0D0D0D"/>
                </a:solidFill>
                <a:latin typeface="Arial"/>
                <a:cs typeface="Arial"/>
              </a:rPr>
              <a:t>выставку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моделей </a:t>
            </a:r>
            <a:r>
              <a:rPr sz="1400" spc="-10" dirty="0">
                <a:solidFill>
                  <a:srgbClr val="0D0D0D"/>
                </a:solidFill>
                <a:latin typeface="Arial"/>
                <a:cs typeface="Arial"/>
              </a:rPr>
              <a:t>самобеглых колясок,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подвести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итоги 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Нехакатона </a:t>
            </a:r>
            <a:r>
              <a:rPr sz="1400" spc="-5" dirty="0">
                <a:solidFill>
                  <a:srgbClr val="0D0D0D"/>
                </a:solidFill>
                <a:latin typeface="Arial"/>
                <a:cs typeface="Arial"/>
              </a:rPr>
              <a:t>и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презентацию работ </a:t>
            </a:r>
            <a:r>
              <a:rPr sz="1400" spc="-15" dirty="0">
                <a:solidFill>
                  <a:srgbClr val="0D0D0D"/>
                </a:solidFill>
                <a:latin typeface="Arial"/>
                <a:cs typeface="Arial"/>
              </a:rPr>
              <a:t>российских</a:t>
            </a:r>
            <a:r>
              <a:rPr sz="1400" spc="35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D0D0D"/>
                </a:solidFill>
                <a:latin typeface="Arial"/>
                <a:cs typeface="Arial"/>
              </a:rPr>
              <a:t>художников.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7354" y="826084"/>
            <a:ext cx="4215765" cy="6743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377440" algn="l"/>
              </a:tabLst>
            </a:pPr>
            <a:r>
              <a:rPr spc="190" dirty="0"/>
              <a:t>ОПИ</a:t>
            </a:r>
            <a:r>
              <a:rPr spc="105" dirty="0"/>
              <a:t>С</a:t>
            </a:r>
            <a:r>
              <a:rPr spc="130" dirty="0"/>
              <a:t>А</a:t>
            </a:r>
            <a:r>
              <a:rPr spc="180" dirty="0"/>
              <a:t>Н</a:t>
            </a:r>
            <a:r>
              <a:rPr spc="190" dirty="0"/>
              <a:t>И</a:t>
            </a:r>
            <a:r>
              <a:rPr spc="5" dirty="0"/>
              <a:t>Е</a:t>
            </a:r>
            <a:r>
              <a:rPr dirty="0"/>
              <a:t>	</a:t>
            </a:r>
            <a:r>
              <a:rPr lang="ru-RU" spc="190" dirty="0" smtClean="0"/>
              <a:t>ИДЕИ</a:t>
            </a:r>
            <a:endParaRPr spc="5" dirty="0"/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400" spc="-5" dirty="0"/>
              <a:t>«</a:t>
            </a:r>
            <a:r>
              <a:rPr sz="1400" spc="-210" dirty="0"/>
              <a:t> </a:t>
            </a:r>
            <a:r>
              <a:rPr sz="1400" spc="-10" dirty="0"/>
              <a:t>Д</a:t>
            </a:r>
            <a:r>
              <a:rPr sz="1400" spc="-210" dirty="0"/>
              <a:t> </a:t>
            </a:r>
            <a:r>
              <a:rPr sz="1400" spc="-10" dirty="0"/>
              <a:t>Е</a:t>
            </a:r>
            <a:r>
              <a:rPr sz="1400" spc="-195" dirty="0"/>
              <a:t> </a:t>
            </a:r>
            <a:r>
              <a:rPr sz="1400" spc="-5" dirty="0"/>
              <a:t>Т</a:t>
            </a:r>
            <a:r>
              <a:rPr sz="1400" spc="-210" dirty="0"/>
              <a:t> </a:t>
            </a:r>
            <a:r>
              <a:rPr sz="1400" spc="-10" dirty="0"/>
              <a:t>И</a:t>
            </a:r>
            <a:r>
              <a:rPr sz="1400" spc="100" dirty="0"/>
              <a:t> </a:t>
            </a:r>
            <a:r>
              <a:rPr sz="1400" spc="-5" dirty="0"/>
              <a:t>К</a:t>
            </a:r>
            <a:r>
              <a:rPr sz="1400" spc="-185" dirty="0"/>
              <a:t> </a:t>
            </a:r>
            <a:r>
              <a:rPr sz="1400" spc="60" dirty="0"/>
              <a:t>УЛ</a:t>
            </a:r>
            <a:r>
              <a:rPr sz="1400" spc="-200" dirty="0"/>
              <a:t> </a:t>
            </a:r>
            <a:r>
              <a:rPr sz="1400" spc="-10" dirty="0"/>
              <a:t>И</a:t>
            </a:r>
            <a:r>
              <a:rPr sz="1400" spc="-195" dirty="0"/>
              <a:t> </a:t>
            </a:r>
            <a:r>
              <a:rPr sz="1400" spc="-10" dirty="0"/>
              <a:t>Б</a:t>
            </a:r>
            <a:r>
              <a:rPr sz="1400" spc="-195" dirty="0"/>
              <a:t> </a:t>
            </a:r>
            <a:r>
              <a:rPr sz="1400" spc="-10" dirty="0"/>
              <a:t>И</a:t>
            </a:r>
            <a:r>
              <a:rPr sz="1400" spc="-195" dirty="0"/>
              <a:t> </a:t>
            </a:r>
            <a:r>
              <a:rPr sz="1400" spc="-10" dirty="0"/>
              <a:t>Н</a:t>
            </a:r>
            <a:r>
              <a:rPr sz="1400" spc="-175" dirty="0"/>
              <a:t> </a:t>
            </a:r>
            <a:r>
              <a:rPr sz="1400" spc="75" dirty="0"/>
              <a:t>А»</a:t>
            </a:r>
            <a:endParaRPr sz="1400" dirty="0"/>
          </a:p>
        </p:txBody>
      </p:sp>
      <p:sp>
        <p:nvSpPr>
          <p:cNvPr id="6" name="object 6"/>
          <p:cNvSpPr/>
          <p:nvPr/>
        </p:nvSpPr>
        <p:spPr>
          <a:xfrm>
            <a:off x="6772656" y="792477"/>
            <a:ext cx="6665975" cy="67665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06273" y="6903516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AEABAB"/>
                </a:solidFill>
                <a:latin typeface="Arial"/>
                <a:cs typeface="Arial"/>
              </a:rPr>
              <a:t>9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9307" y="518160"/>
            <a:ext cx="1130372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7892" y="1897126"/>
            <a:ext cx="7015480" cy="4251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1400" b="1" spc="-10" dirty="0" smtClean="0">
                <a:latin typeface="Arial"/>
                <a:cs typeface="Arial"/>
              </a:rPr>
              <a:t>ИДЕЯ </a:t>
            </a:r>
            <a:r>
              <a:rPr sz="1400" b="1" spc="-15" dirty="0" smtClean="0">
                <a:latin typeface="Arial"/>
                <a:cs typeface="Arial"/>
              </a:rPr>
              <a:t>«ДЕТИ</a:t>
            </a:r>
            <a:r>
              <a:rPr sz="1400" b="1" spc="80" dirty="0" smtClean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КУЛИБИНА»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 marL="12700" marR="238125">
              <a:lnSpc>
                <a:spcPct val="90000"/>
              </a:lnSpc>
            </a:pPr>
            <a:r>
              <a:rPr sz="1800" b="1" spc="5" dirty="0" err="1" smtClean="0">
                <a:latin typeface="Arial"/>
                <a:cs typeface="Arial"/>
              </a:rPr>
              <a:t>Цель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spc="-25" dirty="0">
                <a:latin typeface="Arial"/>
                <a:cs typeface="Arial"/>
              </a:rPr>
              <a:t>Создать </a:t>
            </a:r>
            <a:r>
              <a:rPr sz="1800" spc="-5" dirty="0">
                <a:latin typeface="Arial"/>
                <a:cs typeface="Arial"/>
              </a:rPr>
              <a:t>на территории исторического </a:t>
            </a:r>
            <a:r>
              <a:rPr sz="1800" spc="-15" dirty="0">
                <a:latin typeface="Arial"/>
                <a:cs typeface="Arial"/>
              </a:rPr>
              <a:t>квартала  </a:t>
            </a:r>
            <a:r>
              <a:rPr sz="1800" spc="-5" dirty="0">
                <a:latin typeface="Arial"/>
                <a:cs typeface="Arial"/>
              </a:rPr>
              <a:t>пространство </a:t>
            </a:r>
            <a:r>
              <a:rPr sz="1800" dirty="0">
                <a:latin typeface="Arial"/>
                <a:cs typeface="Arial"/>
              </a:rPr>
              <a:t>для экспериментов, коллабораций </a:t>
            </a:r>
            <a:r>
              <a:rPr sz="1800" spc="-15" dirty="0">
                <a:latin typeface="Arial"/>
                <a:cs typeface="Arial"/>
              </a:rPr>
              <a:t>художников </a:t>
            </a:r>
            <a:r>
              <a:rPr sz="1800" dirty="0">
                <a:latin typeface="Arial"/>
                <a:cs typeface="Arial"/>
              </a:rPr>
              <a:t>и  </a:t>
            </a:r>
            <a:r>
              <a:rPr sz="1800" spc="-20" dirty="0">
                <a:latin typeface="Arial"/>
                <a:cs typeface="Arial"/>
              </a:rPr>
              <a:t>изобретателей, </a:t>
            </a:r>
            <a:r>
              <a:rPr sz="1800" dirty="0">
                <a:latin typeface="Arial"/>
                <a:cs typeface="Arial"/>
              </a:rPr>
              <a:t>осмысления </a:t>
            </a:r>
            <a:r>
              <a:rPr sz="1800" spc="-10" dirty="0">
                <a:latin typeface="Arial"/>
                <a:cs typeface="Arial"/>
              </a:rPr>
              <a:t>нематериального наследия </a:t>
            </a:r>
            <a:r>
              <a:rPr sz="1800" dirty="0">
                <a:latin typeface="Arial"/>
                <a:cs typeface="Arial"/>
              </a:rPr>
              <a:t>и  </a:t>
            </a:r>
            <a:r>
              <a:rPr sz="1800" spc="-10" dirty="0">
                <a:latin typeface="Arial"/>
                <a:cs typeface="Arial"/>
              </a:rPr>
              <a:t>наполнения </a:t>
            </a:r>
            <a:r>
              <a:rPr sz="1800" spc="-15" dirty="0">
                <a:latin typeface="Arial"/>
                <a:cs typeface="Arial"/>
              </a:rPr>
              <a:t>квартала </a:t>
            </a:r>
            <a:r>
              <a:rPr sz="1800" spc="-5" dirty="0">
                <a:latin typeface="Arial"/>
                <a:cs typeface="Arial"/>
              </a:rPr>
              <a:t>насыщенной </a:t>
            </a:r>
            <a:r>
              <a:rPr sz="1800" spc="-25" dirty="0">
                <a:latin typeface="Arial"/>
                <a:cs typeface="Arial"/>
              </a:rPr>
              <a:t>культурной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жизнью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  <a:spcBef>
                <a:spcPts val="1080"/>
              </a:spcBef>
            </a:pPr>
            <a:r>
              <a:rPr sz="1800" b="1" spc="-5" dirty="0" err="1" smtClean="0">
                <a:latin typeface="Arial"/>
                <a:cs typeface="Arial"/>
              </a:rPr>
              <a:t>Наследие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Во время </a:t>
            </a:r>
            <a:r>
              <a:rPr sz="1800" spc="-5" dirty="0">
                <a:latin typeface="Arial"/>
                <a:cs typeface="Arial"/>
              </a:rPr>
              <a:t>реализации </a:t>
            </a:r>
            <a:r>
              <a:rPr sz="1800" dirty="0">
                <a:latin typeface="Arial"/>
                <a:cs typeface="Arial"/>
              </a:rPr>
              <a:t>проекта </a:t>
            </a:r>
            <a:r>
              <a:rPr sz="1800" spc="-40" dirty="0">
                <a:latin typeface="Arial"/>
                <a:cs typeface="Arial"/>
              </a:rPr>
              <a:t>будет </a:t>
            </a:r>
            <a:r>
              <a:rPr sz="1800" spc="-10" dirty="0">
                <a:latin typeface="Arial"/>
                <a:cs typeface="Arial"/>
              </a:rPr>
              <a:t>создано  </a:t>
            </a:r>
            <a:r>
              <a:rPr sz="1800" dirty="0">
                <a:latin typeface="Arial"/>
                <a:cs typeface="Arial"/>
              </a:rPr>
              <a:t>несколько </a:t>
            </a:r>
            <a:r>
              <a:rPr sz="1800" spc="-5" dirty="0">
                <a:latin typeface="Arial"/>
                <a:cs typeface="Arial"/>
              </a:rPr>
              <a:t>выставок, </a:t>
            </a:r>
            <a:r>
              <a:rPr sz="1800" dirty="0">
                <a:latin typeface="Arial"/>
                <a:cs typeface="Arial"/>
              </a:rPr>
              <a:t>знакомящих </a:t>
            </a:r>
            <a:r>
              <a:rPr sz="1800" spc="-5" dirty="0">
                <a:latin typeface="Arial"/>
                <a:cs typeface="Arial"/>
              </a:rPr>
              <a:t>нас </a:t>
            </a:r>
            <a:r>
              <a:rPr sz="1800" dirty="0">
                <a:latin typeface="Arial"/>
                <a:cs typeface="Arial"/>
              </a:rPr>
              <a:t>с </a:t>
            </a:r>
            <a:r>
              <a:rPr sz="1800" spc="-5" dirty="0">
                <a:latin typeface="Arial"/>
                <a:cs typeface="Arial"/>
              </a:rPr>
              <a:t>наиболее интересными  </a:t>
            </a:r>
            <a:r>
              <a:rPr sz="1800" dirty="0">
                <a:latin typeface="Arial"/>
                <a:cs typeface="Arial"/>
              </a:rPr>
              <a:t>проектами </a:t>
            </a:r>
            <a:r>
              <a:rPr sz="1800" spc="-10" dirty="0">
                <a:latin typeface="Arial"/>
                <a:cs typeface="Arial"/>
              </a:rPr>
              <a:t>нижегородских </a:t>
            </a:r>
            <a:r>
              <a:rPr sz="1800" spc="-20" dirty="0">
                <a:latin typeface="Arial"/>
                <a:cs typeface="Arial"/>
              </a:rPr>
              <a:t>изобретателей. </a:t>
            </a:r>
            <a:r>
              <a:rPr sz="1800" dirty="0">
                <a:latin typeface="Arial"/>
                <a:cs typeface="Arial"/>
              </a:rPr>
              <a:t>Часть </a:t>
            </a:r>
            <a:r>
              <a:rPr sz="1800" spc="-10" dirty="0">
                <a:latin typeface="Arial"/>
                <a:cs typeface="Arial"/>
              </a:rPr>
              <a:t>объектов станут  </a:t>
            </a:r>
            <a:r>
              <a:rPr sz="1800" spc="-5" dirty="0">
                <a:latin typeface="Arial"/>
                <a:cs typeface="Arial"/>
              </a:rPr>
              <a:t>основой </a:t>
            </a:r>
            <a:r>
              <a:rPr sz="1800" dirty="0">
                <a:latin typeface="Arial"/>
                <a:cs typeface="Arial"/>
              </a:rPr>
              <a:t>для </a:t>
            </a:r>
            <a:r>
              <a:rPr sz="1800" spc="-5" dirty="0">
                <a:latin typeface="Arial"/>
                <a:cs typeface="Arial"/>
              </a:rPr>
              <a:t>постоянной </a:t>
            </a:r>
            <a:r>
              <a:rPr sz="1800" dirty="0">
                <a:latin typeface="Arial"/>
                <a:cs typeface="Arial"/>
              </a:rPr>
              <a:t>экспозиции в </a:t>
            </a:r>
            <a:r>
              <a:rPr sz="1800" spc="-10" dirty="0">
                <a:latin typeface="Arial"/>
                <a:cs typeface="Arial"/>
              </a:rPr>
              <a:t>квартале.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Будет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1835"/>
              </a:lnSpc>
            </a:pPr>
            <a:r>
              <a:rPr sz="1800" spc="-5" dirty="0">
                <a:latin typeface="Arial"/>
                <a:cs typeface="Arial"/>
              </a:rPr>
              <a:t>сформировано </a:t>
            </a:r>
            <a:r>
              <a:rPr sz="1800" dirty="0">
                <a:latin typeface="Arial"/>
                <a:cs typeface="Arial"/>
              </a:rPr>
              <a:t>активное </a:t>
            </a:r>
            <a:r>
              <a:rPr sz="1800" spc="-25" dirty="0">
                <a:latin typeface="Arial"/>
                <a:cs typeface="Arial"/>
              </a:rPr>
              <a:t>культурное </a:t>
            </a:r>
            <a:r>
              <a:rPr sz="1800" spc="-5" dirty="0">
                <a:latin typeface="Arial"/>
                <a:cs typeface="Arial"/>
              </a:rPr>
              <a:t>сообщество, </a:t>
            </a:r>
            <a:r>
              <a:rPr sz="1800" spc="-10" dirty="0">
                <a:latin typeface="Arial"/>
                <a:cs typeface="Arial"/>
              </a:rPr>
              <a:t>которое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будет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latin typeface="Arial"/>
                <a:cs typeface="Arial"/>
              </a:rPr>
              <a:t>реализовывать </a:t>
            </a:r>
            <a:r>
              <a:rPr sz="1800" spc="-5" dirty="0">
                <a:latin typeface="Arial"/>
                <a:cs typeface="Arial"/>
              </a:rPr>
              <a:t>свои </a:t>
            </a:r>
            <a:r>
              <a:rPr sz="1800" spc="5" dirty="0">
                <a:latin typeface="Arial"/>
                <a:cs typeface="Arial"/>
              </a:rPr>
              <a:t>проекты </a:t>
            </a:r>
            <a:r>
              <a:rPr sz="1800" spc="-5" dirty="0">
                <a:latin typeface="Arial"/>
                <a:cs typeface="Arial"/>
              </a:rPr>
              <a:t>на </a:t>
            </a:r>
            <a:r>
              <a:rPr sz="1800" spc="-25" dirty="0">
                <a:latin typeface="Arial"/>
                <a:cs typeface="Arial"/>
              </a:rPr>
              <a:t>этой </a:t>
            </a:r>
            <a:r>
              <a:rPr sz="1800" spc="5" dirty="0">
                <a:latin typeface="Arial"/>
                <a:cs typeface="Arial"/>
              </a:rPr>
              <a:t>площадке </a:t>
            </a:r>
            <a:r>
              <a:rPr sz="1800" dirty="0">
                <a:latin typeface="Arial"/>
                <a:cs typeface="Arial"/>
              </a:rPr>
              <a:t>в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дальнейшем.</a:t>
            </a:r>
          </a:p>
          <a:p>
            <a:pPr marL="12700" marR="82550">
              <a:lnSpc>
                <a:spcPts val="1939"/>
              </a:lnSpc>
              <a:spcBef>
                <a:spcPts val="1135"/>
              </a:spcBef>
            </a:pPr>
            <a:r>
              <a:rPr sz="1800" b="1" spc="-5" dirty="0" err="1" smtClean="0">
                <a:latin typeface="Arial"/>
                <a:cs typeface="Arial"/>
              </a:rPr>
              <a:t>Масшабирование</a:t>
            </a:r>
            <a:r>
              <a:rPr sz="1800" b="1" spc="-10" dirty="0" smtClean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Команда проекта </a:t>
            </a:r>
            <a:r>
              <a:rPr sz="1800" spc="5" dirty="0">
                <a:latin typeface="Arial"/>
                <a:cs typeface="Arial"/>
              </a:rPr>
              <a:t>осмыслит </a:t>
            </a:r>
            <a:r>
              <a:rPr sz="1800" dirty="0">
                <a:latin typeface="Arial"/>
                <a:cs typeface="Arial"/>
              </a:rPr>
              <a:t>опыт  </a:t>
            </a:r>
            <a:r>
              <a:rPr sz="1800" spc="-5" dirty="0">
                <a:latin typeface="Arial"/>
                <a:cs typeface="Arial"/>
              </a:rPr>
              <a:t>лабораторий, </a:t>
            </a:r>
            <a:r>
              <a:rPr sz="1800" dirty="0">
                <a:latin typeface="Arial"/>
                <a:cs typeface="Arial"/>
              </a:rPr>
              <a:t>и </a:t>
            </a:r>
            <a:r>
              <a:rPr sz="1800" spc="-5" dirty="0">
                <a:latin typeface="Arial"/>
                <a:cs typeface="Arial"/>
              </a:rPr>
              <a:t>на </a:t>
            </a:r>
            <a:r>
              <a:rPr sz="1800" dirty="0">
                <a:latin typeface="Arial"/>
                <a:cs typeface="Arial"/>
              </a:rPr>
              <a:t>их </a:t>
            </a:r>
            <a:r>
              <a:rPr sz="1800" spc="-5" dirty="0">
                <a:latin typeface="Arial"/>
                <a:cs typeface="Arial"/>
              </a:rPr>
              <a:t>основе </a:t>
            </a:r>
            <a:r>
              <a:rPr sz="1800" spc="-40" dirty="0">
                <a:latin typeface="Arial"/>
                <a:cs typeface="Arial"/>
              </a:rPr>
              <a:t>будет </a:t>
            </a:r>
            <a:r>
              <a:rPr sz="1800" spc="-10" dirty="0">
                <a:latin typeface="Arial"/>
                <a:cs typeface="Arial"/>
              </a:rPr>
              <a:t>создана </a:t>
            </a:r>
            <a:r>
              <a:rPr sz="1800" dirty="0">
                <a:latin typeface="Arial"/>
                <a:cs typeface="Arial"/>
              </a:rPr>
              <a:t>концепция </a:t>
            </a:r>
            <a:r>
              <a:rPr sz="1800" spc="-10" dirty="0">
                <a:latin typeface="Arial"/>
                <a:cs typeface="Arial"/>
              </a:rPr>
              <a:t>создания  технической </a:t>
            </a:r>
            <a:r>
              <a:rPr sz="1800" spc="-5" dirty="0">
                <a:latin typeface="Arial"/>
                <a:cs typeface="Arial"/>
              </a:rPr>
              <a:t>резиденции </a:t>
            </a:r>
            <a:r>
              <a:rPr sz="1800" dirty="0">
                <a:latin typeface="Arial"/>
                <a:cs typeface="Arial"/>
              </a:rPr>
              <a:t>в домах 15 и 17 по </a:t>
            </a:r>
            <a:r>
              <a:rPr sz="1800" spc="-20" dirty="0">
                <a:latin typeface="Arial"/>
                <a:cs typeface="Arial"/>
              </a:rPr>
              <a:t>ул.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Короленко.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19231" y="3928872"/>
            <a:ext cx="746759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87256" y="2051304"/>
            <a:ext cx="0" cy="4681855"/>
          </a:xfrm>
          <a:custGeom>
            <a:avLst/>
            <a:gdLst/>
            <a:ahLst/>
            <a:cxnLst/>
            <a:rect l="l" t="t" r="r" b="b"/>
            <a:pathLst>
              <a:path h="4681855">
                <a:moveTo>
                  <a:pt x="0" y="0"/>
                </a:moveTo>
                <a:lnTo>
                  <a:pt x="0" y="4681537"/>
                </a:lnTo>
              </a:path>
            </a:pathLst>
          </a:custGeom>
          <a:ln w="6096">
            <a:solidFill>
              <a:srgbClr val="F722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2047</Words>
  <Application>Microsoft Office PowerPoint</Application>
  <PresentationFormat>Произвольный</PresentationFormat>
  <Paragraphs>137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СОБЫТИЙНАЯ ПРОГРАММА «ВОЗРОЖДЕНИЕ ЗАПОВЕДНЫХ КВАРТАЛОВ»</vt:lpstr>
      <vt:lpstr>ПРИВЯЗКА ИДЕИ К 800 -ЛЕТИЮ  НИЖНЕГО НОВГОРОДА</vt:lpstr>
      <vt:lpstr>ОПИСАНИЕ ИДЕИ</vt:lpstr>
      <vt:lpstr>ОПИСАНИЕ ИДЕИ</vt:lpstr>
      <vt:lpstr>Слайд 5</vt:lpstr>
      <vt:lpstr>ОПИСАНИЕ ИДЕИ</vt:lpstr>
      <vt:lpstr>Слайд 7</vt:lpstr>
      <vt:lpstr>ОПИСАНИЕ ИДЕИ « Д Е Т И К УЛ И Б И Н А»</vt:lpstr>
      <vt:lpstr>Слайд 9</vt:lpstr>
      <vt:lpstr>ОПИСАНИЕ ИДЕИ « НАЛИЧНИКИ ЗАПОВЕДНОГО КВАРТАЛ А»</vt:lpstr>
      <vt:lpstr>Слайд 11</vt:lpstr>
      <vt:lpstr>ОПИСАНИЕ ИДЕИ «АРТ – ФАСАД»</vt:lpstr>
      <vt:lpstr>Слайд 13</vt:lpstr>
      <vt:lpstr>ОПИСАНИЕ ИДЕИ</vt:lpstr>
      <vt:lpstr>Слайд 15</vt:lpstr>
      <vt:lpstr>ПРОДВИЖЕНИЕ ИДЕИ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СОБЫТИЙНАЯ ПРОГРАММА «ВОЗРОЖДЕНИЕ ЗАПОВЕДНЫХ КВАРТАЛОВ»</dc:title>
  <dc:creator>Евгения Джабазян</dc:creator>
  <cp:lastModifiedBy>Джабазян</cp:lastModifiedBy>
  <cp:revision>5</cp:revision>
  <dcterms:created xsi:type="dcterms:W3CDTF">2020-12-24T08:04:25Z</dcterms:created>
  <dcterms:modified xsi:type="dcterms:W3CDTF">2020-12-24T08:45:47Z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2020-12-24T00:00:00Z</vt:filetime>
  </property>
</Properties>
</file>